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12" r:id="rId3"/>
    <p:sldId id="257" r:id="rId4"/>
    <p:sldId id="258" r:id="rId5"/>
    <p:sldId id="313" r:id="rId6"/>
    <p:sldId id="261" r:id="rId7"/>
    <p:sldId id="262" r:id="rId8"/>
    <p:sldId id="263" r:id="rId9"/>
    <p:sldId id="264" r:id="rId10"/>
    <p:sldId id="265" r:id="rId11"/>
    <p:sldId id="266" r:id="rId12"/>
    <p:sldId id="304" r:id="rId13"/>
    <p:sldId id="267" r:id="rId14"/>
    <p:sldId id="308" r:id="rId15"/>
    <p:sldId id="260" r:id="rId16"/>
    <p:sldId id="302" r:id="rId17"/>
    <p:sldId id="268" r:id="rId18"/>
    <p:sldId id="269" r:id="rId19"/>
    <p:sldId id="270" r:id="rId20"/>
    <p:sldId id="271" r:id="rId21"/>
    <p:sldId id="272" r:id="rId22"/>
    <p:sldId id="306" r:id="rId23"/>
    <p:sldId id="273" r:id="rId24"/>
    <p:sldId id="310" r:id="rId25"/>
    <p:sldId id="274" r:id="rId26"/>
    <p:sldId id="275" r:id="rId27"/>
    <p:sldId id="303" r:id="rId28"/>
    <p:sldId id="311" r:id="rId29"/>
    <p:sldId id="276" r:id="rId30"/>
    <p:sldId id="277" r:id="rId31"/>
    <p:sldId id="27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109" d="100"/>
          <a:sy n="109" d="100"/>
        </p:scale>
        <p:origin x="327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C01EE-ABD8-4D2B-8DBB-3B66027CFAFE}" type="datetimeFigureOut">
              <a:rPr lang="en-US" smtClean="0"/>
              <a:t>19-Apr-26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929AF-E10E-4FEE-91B8-321C5D2DC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7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929AF-E10E-4FEE-91B8-321C5D2DC83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6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35AF-73FC-4985-A820-E8B2EE1C4134}" type="datetime1">
              <a:rPr lang="en-US" smtClean="0"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2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CB5B-DB14-49E4-BB87-CDDB5A381AD3}" type="datetime1">
              <a:rPr lang="en-US" smtClean="0"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8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F0D5-D0DA-4201-BB93-8E4CDC9CF0A9}" type="datetime1">
              <a:rPr lang="en-US" smtClean="0"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1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6DBB-D120-4CBA-9D34-CB368753795A}" type="datetime1">
              <a:rPr lang="en-US" smtClean="0"/>
              <a:t>19-Apr-26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2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BBCE-6F40-4C5E-98BF-6E319E6DE110}" type="datetime1">
              <a:rPr lang="en-US" smtClean="0"/>
              <a:t>19-Apr-26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5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2AA2-C0CB-4984-B888-B22AC57F0A1F}" type="datetime1">
              <a:rPr lang="en-US" smtClean="0"/>
              <a:t>19-Apr-26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09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F9B3-3EE5-4B7D-9C92-B6DDE1796C93}" type="datetime1">
              <a:rPr lang="en-US" smtClean="0"/>
              <a:t>19-Apr-26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12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2AD3B-7CD1-4526-8726-A3B440ACBE85}" type="datetime1">
              <a:rPr lang="en-US" smtClean="0"/>
              <a:t>19-Apr-26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4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CE3B4-C0DF-4782-8F5D-F2F0334EB7A6}" type="datetime1">
              <a:rPr lang="en-US" smtClean="0"/>
              <a:t>19-Apr-26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2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F372-C753-49AB-8F79-DE51BB78F92C}" type="datetime1">
              <a:rPr lang="en-US" smtClean="0"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7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7482-7917-4ECC-8C10-26EB07F273B0}" type="datetime1">
              <a:rPr lang="en-US" smtClean="0"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1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00">
            <a:alpha val="6509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5210B-B0FB-47B4-876E-ED95BCDE4304}" type="datetime1">
              <a:rPr lang="en-US" smtClean="0"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www.tatvakrishna.com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75CC6-5093-48F2-BE65-8503C19BA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9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5000" b="1" u="sng" dirty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SHOCK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b="1" i="1" dirty="0" smtClean="0">
                <a:solidFill>
                  <a:schemeClr val="tx1"/>
                </a:solidFill>
              </a:rPr>
              <a:t>  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B9B7B84-8B31-1C58-9E55-4693ECF5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5791200"/>
            <a:ext cx="7772400" cy="930275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www.tatvakrishna.com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876800"/>
            <a:ext cx="792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www.tatvakrishna.com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9576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DEFINITION</a:t>
            </a:r>
          </a:p>
          <a:p>
            <a:r>
              <a:rPr lang="en-US" dirty="0"/>
              <a:t>TYPES OF SHOCK</a:t>
            </a:r>
          </a:p>
          <a:p>
            <a:r>
              <a:rPr lang="en-US" dirty="0"/>
              <a:t>PATHOPHYSIOLOGY OF SHOCK</a:t>
            </a:r>
          </a:p>
          <a:p>
            <a:r>
              <a:rPr lang="en-US" dirty="0"/>
              <a:t>CLINICAL MENIFESTATION OF SHOCK</a:t>
            </a:r>
          </a:p>
          <a:p>
            <a:r>
              <a:rPr lang="en-US" dirty="0"/>
              <a:t>DIAGNOSIS OF SHOCK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MONITORING OF SHOCK</a:t>
            </a:r>
          </a:p>
          <a:p>
            <a:r>
              <a:rPr lang="en-US" dirty="0"/>
              <a:t>SEVERITY OF SHOCK</a:t>
            </a:r>
          </a:p>
          <a:p>
            <a:r>
              <a:rPr lang="en-US" dirty="0"/>
              <a:t>COMPLICATIONS OF SHOCK</a:t>
            </a:r>
          </a:p>
          <a:p>
            <a:r>
              <a:rPr lang="en-US" dirty="0"/>
              <a:t>MANAGEMENT OF SHOCK</a:t>
            </a:r>
          </a:p>
          <a:p>
            <a:r>
              <a:rPr lang="en-US" dirty="0"/>
              <a:t>HOW TO EXAAMINE A PT OF SHOCK IN EMERGENCY WARD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CBD59AA-2911-AE2D-525F-EBA49EA1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64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A CONDITION IN WHICH CIRCULATION FAILS TO MEET THE NUTRITIONAL NEEDS OF CELLS                  </a:t>
            </a:r>
          </a:p>
          <a:p>
            <a:pPr marL="0" indent="0">
              <a:buNone/>
            </a:pPr>
            <a:r>
              <a:rPr lang="en-US" dirty="0"/>
              <a:t>                                           &amp;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AT THE SAME TIME FAILS TO REMOVE THE METABOLIC   WASTE PRODUCTES.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CHARACTERSIED BY : HYPOPERFUSION AND SEVERE DYSFUNCTION OF VITAL ORGANS.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5AE16D7-3005-CEDD-2A1A-9271B6DC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00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TYPES OF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US" sz="4000" b="1" i="1" dirty="0"/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HYPOVOLAEMIC SHOCK</a:t>
            </a:r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       CARDIOGENIC SHOCK</a:t>
            </a:r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              OBSTRUCTIVE SHOCK</a:t>
            </a:r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                      DISTRIBUTIVE SHOCK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C981BB7-43B3-7A87-B520-46EEE8A4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u="sng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PATHOPYSIOLOGY OF SHOCK</a:t>
            </a:r>
            <a:endParaRPr lang="en-US" b="1" i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Content Placeholder 3" descr="July 19, 1999 (6)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9FE982B-26DD-B4B0-445F-D9280C52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6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HYPOVOLAEMIC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7030A0"/>
                </a:solidFill>
              </a:rPr>
              <a:t>D/T LOSS OF INTRAVASCULAR VOLUME e.g</a:t>
            </a:r>
            <a:r>
              <a:rPr lang="en-US" sz="40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err="1">
                <a:solidFill>
                  <a:srgbClr val="FFFF00"/>
                </a:solidFill>
              </a:rPr>
              <a:t>Haemorrhage</a:t>
            </a:r>
            <a:r>
              <a:rPr lang="en-US" sz="4000" dirty="0"/>
              <a:t>  (</a:t>
            </a:r>
            <a:r>
              <a:rPr lang="en-US" dirty="0"/>
              <a:t>trauma-ext. or int. bleeding)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>
                <a:solidFill>
                  <a:srgbClr val="FFFF00"/>
                </a:solidFill>
              </a:rPr>
              <a:t>Fluid loss </a:t>
            </a:r>
            <a:r>
              <a:rPr lang="en-US" dirty="0"/>
              <a:t>(vomiting, </a:t>
            </a:r>
            <a:r>
              <a:rPr lang="en-US" dirty="0" err="1"/>
              <a:t>diarrheoa,burn,DM</a:t>
            </a:r>
            <a:r>
              <a:rPr lang="en-US" dirty="0"/>
              <a:t>/DI)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>
                <a:solidFill>
                  <a:srgbClr val="FFFF00"/>
                </a:solidFill>
              </a:rPr>
              <a:t>Internal sequestration</a:t>
            </a:r>
            <a:r>
              <a:rPr lang="en-US" dirty="0"/>
              <a:t>(intestinal </a:t>
            </a:r>
            <a:r>
              <a:rPr lang="en-US" dirty="0" err="1"/>
              <a:t>obstruction,pancreatitis,ascites,haemoperitoneum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99A572D-9A9C-F59A-0341-6D7C2F2CE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84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CARDIOGENIC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USUALLY D/T PRIMARY DYSFUNCTION OF ONE VENTRICLE e.g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Myocardial infarction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Cardiac </a:t>
            </a:r>
            <a:r>
              <a:rPr lang="en-US" dirty="0" err="1"/>
              <a:t>arrythmias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 err="1"/>
              <a:t>Valvular</a:t>
            </a:r>
            <a:r>
              <a:rPr lang="en-US" dirty="0"/>
              <a:t> heart disease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Severe CHF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Myocarditis  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743200"/>
            <a:ext cx="3476625" cy="4038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6B4C4F-2F48-E18B-F81F-957CFBD5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61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OBSTRUCTIVE SHOCK</a:t>
            </a:r>
            <a:r>
              <a:rPr lang="en-US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rgbClr val="FFFF00"/>
                </a:solidFill>
              </a:rPr>
              <a:t>CARDIAC COMPRESSIVE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WHEN HEART IS COMPRESSED ENOUGH FROM OUTSIDE TO </a:t>
            </a:r>
            <a:r>
              <a:rPr lang="en-US" dirty="0" err="1">
                <a:solidFill>
                  <a:srgbClr val="7030A0"/>
                </a:solidFill>
              </a:rPr>
              <a:t>dec.</a:t>
            </a:r>
            <a:r>
              <a:rPr lang="en-US" dirty="0">
                <a:solidFill>
                  <a:srgbClr val="7030A0"/>
                </a:solidFill>
              </a:rPr>
              <a:t> C.O. e.g.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Pulmonary embolism.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Cardiac </a:t>
            </a:r>
            <a:r>
              <a:rPr lang="en-US" dirty="0" err="1"/>
              <a:t>temponade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Tension pneumothorax.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Diaphragmatic rupture with herniation of bowel into chest.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CD9698C-F5F4-A7C7-C5A0-FB49313E5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8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DISTRIBUTIVE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NEUROGENIC SHOCK</a:t>
            </a:r>
          </a:p>
          <a:p>
            <a:r>
              <a:rPr lang="en-US" dirty="0"/>
              <a:t>SEPTIC SHOCK</a:t>
            </a:r>
          </a:p>
          <a:p>
            <a:r>
              <a:rPr lang="en-US" dirty="0"/>
              <a:t>ANAPHYLACTIC SHOCK</a:t>
            </a:r>
          </a:p>
          <a:p>
            <a:r>
              <a:rPr lang="en-US" dirty="0"/>
              <a:t>ENDOCRINAL SHOCK </a:t>
            </a:r>
            <a:r>
              <a:rPr lang="en-US" dirty="0" err="1">
                <a:solidFill>
                  <a:srgbClr val="7030A0"/>
                </a:solidFill>
              </a:rPr>
              <a:t>eg.acute</a:t>
            </a:r>
            <a:r>
              <a:rPr lang="en-US" dirty="0">
                <a:solidFill>
                  <a:srgbClr val="7030A0"/>
                </a:solidFill>
              </a:rPr>
              <a:t> adrenal insufficiency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F2B94F4-4A5E-07DE-4934-957A1EBA6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01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57250" indent="-857250">
              <a:buFont typeface="Arial" pitchFamily="34" charset="0"/>
              <a:buChar char="•"/>
            </a:pPr>
            <a:r>
              <a:rPr lang="en-US" sz="6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NEUROGENIC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1. D/T TRAUMATIC OR PHARMACOLOGICAL BLOCADE OF SYMP.  N.S.  </a:t>
            </a:r>
            <a:r>
              <a:rPr lang="en-US" dirty="0" err="1">
                <a:solidFill>
                  <a:srgbClr val="FFFF00"/>
                </a:solidFill>
              </a:rPr>
              <a:t>eg</a:t>
            </a:r>
            <a:r>
              <a:rPr lang="en-US" dirty="0">
                <a:solidFill>
                  <a:srgbClr val="FFFF0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Trauma to spinal cord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Spinal </a:t>
            </a:r>
            <a:r>
              <a:rPr lang="en-US" dirty="0" err="1"/>
              <a:t>anaesthesia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2. VASOVAGAL SHOCK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3. PSYCOGENIC SHOCK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/>
              <a:t>Immeditely</a:t>
            </a:r>
            <a:r>
              <a:rPr lang="en-US" dirty="0"/>
              <a:t> follows a sudden fright(bad </a:t>
            </a:r>
            <a:r>
              <a:rPr lang="en-US" dirty="0" err="1"/>
              <a:t>news,accidents</a:t>
            </a:r>
            <a:r>
              <a:rPr lang="en-US" dirty="0"/>
              <a:t>, severe pain d/t blow to testes)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694E488-36FA-CF3E-3766-1864B1F5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23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57250" indent="-857250">
              <a:buFont typeface="Arial" pitchFamily="34" charset="0"/>
              <a:buChar char="•"/>
            </a:pPr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SEPTIC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DEFINE AS SEPSIS WITH  HYPOTENSION</a:t>
            </a:r>
            <a:r>
              <a:rPr lang="en-US" dirty="0"/>
              <a:t>(SBP&lt;90 mmHg)</a:t>
            </a:r>
            <a:r>
              <a:rPr lang="en-US" dirty="0" err="1"/>
              <a:t>eg.severe</a:t>
            </a:r>
            <a:r>
              <a:rPr lang="en-US" dirty="0"/>
              <a:t> </a:t>
            </a:r>
            <a:r>
              <a:rPr lang="en-US" dirty="0" err="1"/>
              <a:t>septicemia,peritonitis,meningitis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most often d/t  gram –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septicaemia</a:t>
            </a:r>
            <a:r>
              <a:rPr lang="en-US" dirty="0"/>
              <a:t>, having three stage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7030A0"/>
                </a:solidFill>
              </a:rPr>
              <a:t>Warm shock</a:t>
            </a:r>
            <a:r>
              <a:rPr lang="en-US" dirty="0"/>
              <a:t>(d/t vasodilatation &amp; </a:t>
            </a:r>
            <a:r>
              <a:rPr lang="en-US" dirty="0" err="1"/>
              <a:t>inc.</a:t>
            </a:r>
            <a:r>
              <a:rPr lang="en-US" dirty="0"/>
              <a:t> C.O.)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7030A0"/>
                </a:solidFill>
              </a:rPr>
              <a:t>Cold shock</a:t>
            </a:r>
            <a:r>
              <a:rPr lang="en-US" dirty="0"/>
              <a:t>(d/t vasoconstriction &amp; </a:t>
            </a:r>
            <a:r>
              <a:rPr lang="en-US" dirty="0" err="1"/>
              <a:t>dec.</a:t>
            </a:r>
            <a:r>
              <a:rPr lang="en-US" dirty="0"/>
              <a:t> C.O.)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>
                <a:solidFill>
                  <a:srgbClr val="7030A0"/>
                </a:solidFill>
              </a:rPr>
              <a:t>Multiorgan</a:t>
            </a:r>
            <a:r>
              <a:rPr lang="en-US" dirty="0">
                <a:solidFill>
                  <a:srgbClr val="7030A0"/>
                </a:solidFill>
              </a:rPr>
              <a:t> failure</a:t>
            </a:r>
            <a:r>
              <a:rPr lang="en-US" dirty="0"/>
              <a:t> k/a sepsis syndrome(d/t poor tissue perfusion &amp; </a:t>
            </a:r>
            <a:r>
              <a:rPr lang="en-US" dirty="0" err="1"/>
              <a:t>microthrombi</a:t>
            </a:r>
            <a:r>
              <a:rPr lang="en-US" dirty="0"/>
              <a:t> formation)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0F903C8-90A7-0244-1E88-0A90FBE7D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5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"/>
            <a:ext cx="8534400" cy="67818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0A3C3A2-21AF-9BC7-AAB6-7E80EBDE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03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Arial" pitchFamily="34" charset="0"/>
              <a:buChar char="•"/>
            </a:pPr>
            <a:r>
              <a:rPr lang="en-US" sz="6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ANAPHYLACTIC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VARIOUS ALLERGENS </a:t>
            </a:r>
            <a:r>
              <a:rPr lang="en-US" dirty="0"/>
              <a:t>(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/>
              <a:t>pollens,foodstuffs,penicillin,stings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ANTIGENS COMBINE WITH </a:t>
            </a:r>
            <a:r>
              <a:rPr lang="en-US" dirty="0" err="1">
                <a:solidFill>
                  <a:srgbClr val="7030A0"/>
                </a:solidFill>
              </a:rPr>
              <a:t>IgE</a:t>
            </a:r>
            <a:r>
              <a:rPr lang="en-US" dirty="0">
                <a:solidFill>
                  <a:srgbClr val="7030A0"/>
                </a:solidFill>
              </a:rPr>
              <a:t> ON MAST CELLS &amp; BASOPHILLS REALISING LARGE AMOUNT OF 1.HISTAMINE &amp; 2.SRS-A WHICH CAUSES :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Bronchospasm &amp; Laryngeal </a:t>
            </a:r>
            <a:r>
              <a:rPr lang="en-US" dirty="0" err="1"/>
              <a:t>oedema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Resp. distress with hypoxia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Massive </a:t>
            </a:r>
            <a:r>
              <a:rPr lang="en-US" dirty="0" err="1"/>
              <a:t>vasodilatation,hypotension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Cardiac arrest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ABC8E78-CFF2-77CC-4216-5D440E5B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09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2960"/>
          </a:xfrm>
        </p:spPr>
        <p:txBody>
          <a:bodyPr>
            <a:normAutofit/>
          </a:bodyPr>
          <a:lstStyle/>
          <a:p>
            <a:r>
              <a:rPr lang="en-US" sz="48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 OF SHOCK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0"/>
            <a:ext cx="8915400" cy="5715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EFEBAED-1EE0-8412-0B9A-C2369079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38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CLINICAL MENIFESTATION OF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1.Cardiovascular  -fast and feeble pulse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-SBP &lt;80mmHg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-feeble heart sound, Tachycardia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2.Respiratory        -</a:t>
            </a:r>
            <a:r>
              <a:rPr lang="en-US" dirty="0" err="1">
                <a:solidFill>
                  <a:srgbClr val="7030A0"/>
                </a:solidFill>
              </a:rPr>
              <a:t>Tachypnoea</a:t>
            </a:r>
            <a:r>
              <a:rPr lang="en-US" dirty="0">
                <a:solidFill>
                  <a:srgbClr val="7030A0"/>
                </a:solidFill>
              </a:rPr>
              <a:t>, Cyanosis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                                -</a:t>
            </a:r>
            <a:r>
              <a:rPr lang="en-US" dirty="0" err="1">
                <a:solidFill>
                  <a:srgbClr val="7030A0"/>
                </a:solidFill>
              </a:rPr>
              <a:t>Cheyne</a:t>
            </a:r>
            <a:r>
              <a:rPr lang="en-US" dirty="0">
                <a:solidFill>
                  <a:srgbClr val="7030A0"/>
                </a:solidFill>
              </a:rPr>
              <a:t> stroke breathing</a:t>
            </a:r>
          </a:p>
          <a:p>
            <a:pPr marL="0" indent="0">
              <a:buNone/>
            </a:pPr>
            <a:r>
              <a:rPr lang="en-US" dirty="0"/>
              <a:t>3.CNS                      -Restlessness, confusion</a:t>
            </a:r>
          </a:p>
          <a:p>
            <a:pPr marL="0" indent="0">
              <a:buNone/>
            </a:pPr>
            <a:r>
              <a:rPr lang="en-US" dirty="0"/>
              <a:t>                                 -disorientation, stupor, coma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4.Renal                    -oliguria (</a:t>
            </a:r>
            <a:r>
              <a:rPr lang="en-US" dirty="0" err="1">
                <a:solidFill>
                  <a:srgbClr val="00B050"/>
                </a:solidFill>
              </a:rPr>
              <a:t>u.o</a:t>
            </a:r>
            <a:r>
              <a:rPr lang="en-US" dirty="0">
                <a:solidFill>
                  <a:srgbClr val="00B050"/>
                </a:solidFill>
              </a:rPr>
              <a:t>. &lt;20 ml/</a:t>
            </a:r>
            <a:r>
              <a:rPr lang="en-US" dirty="0" err="1">
                <a:solidFill>
                  <a:srgbClr val="00B050"/>
                </a:solidFill>
              </a:rPr>
              <a:t>hr</a:t>
            </a:r>
            <a:r>
              <a:rPr lang="en-US" dirty="0">
                <a:solidFill>
                  <a:srgbClr val="00B050"/>
                </a:solidFill>
              </a:rPr>
              <a:t> )</a:t>
            </a:r>
          </a:p>
          <a:p>
            <a:pPr marL="0" indent="0">
              <a:buNone/>
            </a:pPr>
            <a:r>
              <a:rPr lang="en-US" dirty="0">
                <a:solidFill>
                  <a:srgbClr val="FF0066"/>
                </a:solidFill>
              </a:rPr>
              <a:t>5.Skin                       -cold, pale extremities</a:t>
            </a:r>
          </a:p>
          <a:p>
            <a:pPr marL="0" indent="0">
              <a:buNone/>
            </a:pPr>
            <a:r>
              <a:rPr lang="en-US" dirty="0">
                <a:solidFill>
                  <a:srgbClr val="FF0066"/>
                </a:solidFill>
              </a:rPr>
              <a:t>                                  -</a:t>
            </a:r>
            <a:r>
              <a:rPr lang="en-US" dirty="0" err="1">
                <a:solidFill>
                  <a:srgbClr val="FF0066"/>
                </a:solidFill>
              </a:rPr>
              <a:t>perespiration</a:t>
            </a:r>
            <a:r>
              <a:rPr lang="en-US" dirty="0">
                <a:solidFill>
                  <a:srgbClr val="FF0066"/>
                </a:solidFill>
              </a:rPr>
              <a:t>       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B6AB3F7-95B3-F12F-AFEF-69F2A7D7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9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5400" y="533400"/>
            <a:ext cx="9144000" cy="6038345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46478E1-222A-EE30-3BD7-30CE1FFC3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65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SHOCK SHOULD BE ANTICIPATED.</a:t>
            </a:r>
          </a:p>
          <a:p>
            <a:r>
              <a:rPr lang="en-US" dirty="0">
                <a:solidFill>
                  <a:srgbClr val="7030A0"/>
                </a:solidFill>
              </a:rPr>
              <a:t>SIGNS OF SHOCK ARE GENRALLY……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Fall in BP, Fast- feeble </a:t>
            </a:r>
            <a:r>
              <a:rPr lang="en-US" dirty="0" err="1"/>
              <a:t>pulse,palpitation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Sweating, Pallor, Coldness of skin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Fainting/giddiness on standing 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If shock </a:t>
            </a:r>
            <a:r>
              <a:rPr lang="en-US" dirty="0" err="1">
                <a:solidFill>
                  <a:srgbClr val="7030A0"/>
                </a:solidFill>
              </a:rPr>
              <a:t>continues,by</a:t>
            </a:r>
            <a:r>
              <a:rPr lang="en-US" dirty="0">
                <a:solidFill>
                  <a:srgbClr val="7030A0"/>
                </a:solidFill>
              </a:rPr>
              <a:t> the next day…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Oliguria/Anuria(if  shock &gt;90 min)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Breathlessness &amp; cerebral symptoms 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3F6FF7E-C959-36DC-8E78-7A29B87E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480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</a:t>
            </a:r>
            <a:r>
              <a:rPr lang="en-US" dirty="0">
                <a:solidFill>
                  <a:srgbClr val="7030A0"/>
                </a:solidFill>
              </a:rPr>
              <a:t>1.HYPOVOLEMIC SHOCK 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h/o- </a:t>
            </a:r>
            <a:r>
              <a:rPr lang="en-US" dirty="0"/>
              <a:t>fluid loss? </a:t>
            </a:r>
            <a:r>
              <a:rPr lang="en-US" dirty="0" err="1"/>
              <a:t>dec.</a:t>
            </a:r>
            <a:r>
              <a:rPr lang="en-US" dirty="0"/>
              <a:t> intake? </a:t>
            </a:r>
            <a:r>
              <a:rPr lang="en-US" dirty="0" err="1"/>
              <a:t>eg</a:t>
            </a:r>
            <a:r>
              <a:rPr lang="en-US" dirty="0"/>
              <a:t>. In </a:t>
            </a:r>
            <a:r>
              <a:rPr lang="en-US" dirty="0" err="1"/>
              <a:t>vomiting,poor</a:t>
            </a:r>
            <a:r>
              <a:rPr lang="en-US" dirty="0"/>
              <a:t> appetite]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physical exam- </a:t>
            </a:r>
            <a:r>
              <a:rPr lang="en-US" dirty="0"/>
              <a:t>Dry </a:t>
            </a:r>
            <a:r>
              <a:rPr lang="en-US" dirty="0" err="1"/>
              <a:t>MM,dec</a:t>
            </a:r>
            <a:r>
              <a:rPr lang="en-US" dirty="0"/>
              <a:t>. </a:t>
            </a:r>
            <a:r>
              <a:rPr lang="en-US" dirty="0" err="1"/>
              <a:t>U.O.,diminished</a:t>
            </a:r>
            <a:r>
              <a:rPr lang="en-US" dirty="0"/>
              <a:t> peripheral pulses &amp; poor color]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other-</a:t>
            </a:r>
            <a:r>
              <a:rPr lang="en-US" dirty="0"/>
              <a:t>low CVP, low C.O., may be elevated B.U.&amp; </a:t>
            </a:r>
            <a:r>
              <a:rPr lang="en-US" dirty="0" err="1"/>
              <a:t>creatinine</a:t>
            </a:r>
            <a:r>
              <a:rPr lang="en-US" dirty="0"/>
              <a:t>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E72D1C1-D5DF-0B72-4B2D-F23FD045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66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</a:t>
            </a:r>
            <a:r>
              <a:rPr lang="en-US" dirty="0">
                <a:solidFill>
                  <a:srgbClr val="7030A0"/>
                </a:solidFill>
              </a:rPr>
              <a:t>2. CARDIOGENIC SHOCK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h/o- </a:t>
            </a:r>
            <a:r>
              <a:rPr lang="en-US" dirty="0"/>
              <a:t>CHD?,</a:t>
            </a:r>
            <a:r>
              <a:rPr lang="en-US" dirty="0" err="1"/>
              <a:t>Rescent</a:t>
            </a:r>
            <a:r>
              <a:rPr lang="en-US" dirty="0"/>
              <a:t> cardiac </a:t>
            </a:r>
            <a:r>
              <a:rPr lang="en-US" dirty="0" err="1"/>
              <a:t>surgery?,other</a:t>
            </a:r>
            <a:r>
              <a:rPr lang="en-US" dirty="0"/>
              <a:t> cardiac disease]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exam</a:t>
            </a:r>
            <a:r>
              <a:rPr lang="en-US" dirty="0"/>
              <a:t>- murmur?,S3 </a:t>
            </a:r>
            <a:r>
              <a:rPr lang="en-US" dirty="0" err="1"/>
              <a:t>gallop?,elevated</a:t>
            </a:r>
            <a:r>
              <a:rPr lang="en-US" dirty="0"/>
              <a:t> </a:t>
            </a:r>
            <a:r>
              <a:rPr lang="en-US" dirty="0" err="1"/>
              <a:t>JVP?,hepatomegaly</a:t>
            </a:r>
            <a:r>
              <a:rPr lang="en-US" dirty="0"/>
              <a:t>?]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other</a:t>
            </a:r>
            <a:r>
              <a:rPr lang="en-US" dirty="0"/>
              <a:t>- CVP </a:t>
            </a:r>
            <a:r>
              <a:rPr lang="en-US" dirty="0" err="1"/>
              <a:t>raised,low</a:t>
            </a:r>
            <a:r>
              <a:rPr lang="en-US" dirty="0"/>
              <a:t> </a:t>
            </a:r>
            <a:r>
              <a:rPr lang="en-US" dirty="0" err="1"/>
              <a:t>C.O.,chest</a:t>
            </a:r>
            <a:r>
              <a:rPr lang="en-US" dirty="0"/>
              <a:t> X-ray may show pulmonary </a:t>
            </a:r>
            <a:r>
              <a:rPr lang="en-US" dirty="0" err="1"/>
              <a:t>oedema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17690AE-FC69-F985-93D2-774CCC4A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93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  </a:t>
            </a:r>
            <a:r>
              <a:rPr lang="en-US" dirty="0">
                <a:solidFill>
                  <a:srgbClr val="7030A0"/>
                </a:solidFill>
              </a:rPr>
              <a:t>3.DISTRIBUTIVE SHOCK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clue in h/o- </a:t>
            </a:r>
            <a:r>
              <a:rPr lang="en-US" dirty="0"/>
              <a:t>Trauma of spinal </a:t>
            </a:r>
            <a:r>
              <a:rPr lang="en-US" dirty="0" err="1"/>
              <a:t>cord?,post</a:t>
            </a:r>
            <a:r>
              <a:rPr lang="en-US" dirty="0"/>
              <a:t> operative sepsis?,</a:t>
            </a:r>
            <a:r>
              <a:rPr lang="en-US" dirty="0" err="1"/>
              <a:t>psycogenic</a:t>
            </a:r>
            <a:r>
              <a:rPr lang="en-US" dirty="0"/>
              <a:t> </a:t>
            </a:r>
            <a:r>
              <a:rPr lang="en-US" dirty="0" err="1"/>
              <a:t>history?,multiple</a:t>
            </a:r>
            <a:r>
              <a:rPr lang="en-US" dirty="0"/>
              <a:t> bee </a:t>
            </a:r>
            <a:r>
              <a:rPr lang="en-US" dirty="0" err="1"/>
              <a:t>stings?,drug</a:t>
            </a:r>
            <a:r>
              <a:rPr lang="en-US" dirty="0"/>
              <a:t> allergy </a:t>
            </a:r>
            <a:r>
              <a:rPr lang="en-US" dirty="0" err="1"/>
              <a:t>eg.penicillin?,poisoning</a:t>
            </a:r>
            <a:r>
              <a:rPr lang="en-US" dirty="0"/>
              <a:t>?]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In septic shock-</a:t>
            </a:r>
            <a:r>
              <a:rPr lang="en-US" dirty="0"/>
              <a:t> </a:t>
            </a:r>
            <a:r>
              <a:rPr lang="en-US" dirty="0" err="1"/>
              <a:t>fever?,source</a:t>
            </a:r>
            <a:r>
              <a:rPr lang="en-US" dirty="0"/>
              <a:t> of </a:t>
            </a:r>
            <a:r>
              <a:rPr lang="en-US" dirty="0" err="1"/>
              <a:t>infection?,Ix</a:t>
            </a:r>
            <a:r>
              <a:rPr lang="en-US" dirty="0"/>
              <a:t>- may show WBC high/low, </a:t>
            </a:r>
            <a:r>
              <a:rPr lang="en-US" dirty="0" err="1"/>
              <a:t>cogulopathy</a:t>
            </a:r>
            <a:r>
              <a:rPr lang="en-US" dirty="0"/>
              <a:t> presence]</a:t>
            </a:r>
          </a:p>
          <a:p>
            <a:pPr marL="0" indent="0">
              <a:buNone/>
            </a:pPr>
            <a:r>
              <a:rPr lang="en-US" dirty="0"/>
              <a:t>[</a:t>
            </a:r>
            <a:r>
              <a:rPr lang="en-US" dirty="0">
                <a:solidFill>
                  <a:srgbClr val="00B050"/>
                </a:solidFill>
              </a:rPr>
              <a:t>other</a:t>
            </a:r>
            <a:r>
              <a:rPr lang="en-US" dirty="0"/>
              <a:t>- low CVP, High C.O.]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89DD526-E506-8911-D140-02E77B0F2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4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TO DETECT PHYSIOLOGICAL STATUS &amp; EFFECTIVENESS OF INTERVENTION DONE.</a:t>
            </a:r>
          </a:p>
          <a:p>
            <a:r>
              <a:rPr lang="en-US" dirty="0">
                <a:solidFill>
                  <a:srgbClr val="7030A0"/>
                </a:solidFill>
              </a:rPr>
              <a:t>CLINICAL PARAMETERS ARE :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P/R, BP</a:t>
            </a:r>
            <a:r>
              <a:rPr lang="en-US"/>
              <a:t>, Urine output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Skin color, ECG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Blood gases, glucose, electrolytes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CVP &amp; pulmonary A. catheterization   by SWAN-GANZ Catheter 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E0B0E86-CA7F-EEC0-3CD6-4E41D76C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38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00B0F0"/>
                </a:solidFill>
              </a:rPr>
              <a:t>SWAN-GANG CATHETER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839200" cy="505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8813A91-741E-905E-3772-D86F8048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SEVERITY OF SHOCK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 numCol="3">
            <a:normAutofit/>
          </a:bodyPr>
          <a:lstStyle/>
          <a:p>
            <a:pPr marL="0" indent="0">
              <a:buNone/>
            </a:pPr>
            <a:r>
              <a:rPr lang="en-US" dirty="0"/>
              <a:t>         MILD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blood loss</a:t>
            </a:r>
            <a:r>
              <a:rPr lang="en-US" dirty="0"/>
              <a:t>&lt;20%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BP, 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P/R </a:t>
            </a:r>
            <a:r>
              <a:rPr lang="en-US" dirty="0"/>
              <a:t>-normal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U.O</a:t>
            </a:r>
            <a:r>
              <a:rPr lang="en-US" dirty="0"/>
              <a:t>. – normal</a:t>
            </a:r>
          </a:p>
          <a:p>
            <a:pPr marL="0" indent="0">
              <a:buNone/>
            </a:pPr>
            <a:r>
              <a:rPr lang="en-US" dirty="0"/>
              <a:t>thirsty &amp; cold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MODERATE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20-40% 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P/R </a:t>
            </a:r>
            <a:r>
              <a:rPr lang="en-US" dirty="0" err="1">
                <a:solidFill>
                  <a:srgbClr val="00B050"/>
                </a:solidFill>
              </a:rPr>
              <a:t>inc</a:t>
            </a:r>
            <a:r>
              <a:rPr lang="en-US" dirty="0">
                <a:solidFill>
                  <a:srgbClr val="00B050"/>
                </a:solidFill>
              </a:rPr>
              <a:t> but &lt; 100/min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oliguria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SEVERE</a:t>
            </a:r>
          </a:p>
          <a:p>
            <a:pPr marL="0" indent="0">
              <a:buNone/>
            </a:pPr>
            <a:r>
              <a:rPr lang="en-US" dirty="0"/>
              <a:t>    &gt; 40 %</a:t>
            </a:r>
          </a:p>
          <a:p>
            <a:pPr marL="0" indent="0">
              <a:buNone/>
            </a:pPr>
            <a:r>
              <a:rPr lang="en-US" dirty="0"/>
              <a:t>Rapid pulse</a:t>
            </a:r>
          </a:p>
          <a:p>
            <a:pPr marL="0" indent="0">
              <a:buNone/>
            </a:pPr>
            <a:r>
              <a:rPr lang="en-US" dirty="0"/>
              <a:t>    Low BP </a:t>
            </a:r>
          </a:p>
          <a:p>
            <a:pPr marL="0" indent="0">
              <a:buNone/>
            </a:pPr>
            <a:r>
              <a:rPr lang="en-US" dirty="0"/>
              <a:t>Oliguria/anuria</a:t>
            </a:r>
          </a:p>
          <a:p>
            <a:pPr marL="0" indent="0">
              <a:buNone/>
            </a:pPr>
            <a:r>
              <a:rPr lang="en-US" dirty="0"/>
              <a:t>pallor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68BD2F9-C581-A401-A2B5-4E7CE1C4D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78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i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COMPLICATIONS OF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/>
              <a:t>ACUTE RENAL FAILURE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ACUTE RESPIRATORY DISTRESS SYNDROME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HAEMATOGENIC FAILURE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HEPATIC FAILURE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MULTIPLE ORGAN FAILURE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AE6CFC3-8BDD-F67E-C041-521CDCA99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42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RESUSCITATION</a:t>
            </a:r>
            <a:r>
              <a:rPr lang="en-US" dirty="0"/>
              <a:t> (clear airway maintaining adequate ventilation &amp; oxygenation.</a:t>
            </a:r>
          </a:p>
          <a:p>
            <a:r>
              <a:rPr lang="en-US" dirty="0">
                <a:solidFill>
                  <a:srgbClr val="7030A0"/>
                </a:solidFill>
              </a:rPr>
              <a:t>ELEVATION OF FOOT END OF BED</a:t>
            </a:r>
          </a:p>
          <a:p>
            <a:r>
              <a:rPr lang="en-US" dirty="0">
                <a:solidFill>
                  <a:srgbClr val="7030A0"/>
                </a:solidFill>
              </a:rPr>
              <a:t>IMMEDIATE CONTROL OF BLEEDING</a:t>
            </a:r>
          </a:p>
          <a:p>
            <a:r>
              <a:rPr lang="en-US" dirty="0">
                <a:solidFill>
                  <a:srgbClr val="7030A0"/>
                </a:solidFill>
              </a:rPr>
              <a:t>EXTRACELLULAR FLUID REPLACEMENT</a:t>
            </a:r>
          </a:p>
          <a:p>
            <a:r>
              <a:rPr lang="en-US" dirty="0">
                <a:solidFill>
                  <a:srgbClr val="7030A0"/>
                </a:solidFill>
              </a:rPr>
              <a:t>DRUGS 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CHRONOTROPIC AGENTS </a:t>
            </a:r>
            <a:r>
              <a:rPr lang="en-US" sz="2000" dirty="0"/>
              <a:t>: </a:t>
            </a:r>
            <a:r>
              <a:rPr lang="en-US" sz="2000" dirty="0" err="1"/>
              <a:t>inc.</a:t>
            </a:r>
            <a:r>
              <a:rPr lang="en-US" sz="2000" dirty="0"/>
              <a:t> coronary flow &amp; HR </a:t>
            </a:r>
            <a:r>
              <a:rPr lang="en-US" sz="2000" dirty="0" err="1"/>
              <a:t>eg</a:t>
            </a:r>
            <a:r>
              <a:rPr lang="en-US" sz="2000" dirty="0"/>
              <a:t>. Atropine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INOTROPIC AGENTS </a:t>
            </a:r>
            <a:r>
              <a:rPr lang="en-US" sz="2000" dirty="0"/>
              <a:t>: improve cardiac muscle contraction </a:t>
            </a:r>
            <a:r>
              <a:rPr lang="en-US" sz="2000" dirty="0" err="1"/>
              <a:t>eg</a:t>
            </a:r>
            <a:r>
              <a:rPr lang="en-US" sz="2000" dirty="0"/>
              <a:t>. Dopamine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VASOCONSTRICTORS</a:t>
            </a:r>
            <a:r>
              <a:rPr lang="en-US" sz="2000" dirty="0"/>
              <a:t> : </a:t>
            </a:r>
            <a:r>
              <a:rPr lang="en-US" sz="2000" dirty="0" err="1"/>
              <a:t>specialy</a:t>
            </a:r>
            <a:r>
              <a:rPr lang="en-US" sz="2000" dirty="0"/>
              <a:t> in neurogenic </a:t>
            </a:r>
            <a:r>
              <a:rPr lang="en-US" sz="2000" dirty="0" err="1"/>
              <a:t>eg</a:t>
            </a:r>
            <a:r>
              <a:rPr lang="en-US" sz="2000" dirty="0"/>
              <a:t>. Phenylephrine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BETA BLOCKER</a:t>
            </a:r>
            <a:r>
              <a:rPr lang="en-US" sz="2000" dirty="0"/>
              <a:t> : </a:t>
            </a:r>
            <a:r>
              <a:rPr lang="en-US" sz="2000" dirty="0" err="1"/>
              <a:t>spcialy</a:t>
            </a:r>
            <a:r>
              <a:rPr lang="en-US" sz="2000" dirty="0"/>
              <a:t> in cardiogenic </a:t>
            </a:r>
            <a:r>
              <a:rPr lang="en-US" sz="2000" dirty="0" err="1"/>
              <a:t>eg</a:t>
            </a:r>
            <a:r>
              <a:rPr lang="en-US" sz="2000" dirty="0"/>
              <a:t>. propranolol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D83D12E-2D9C-3DFE-47A9-D4B3B21FA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88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TREATMENT OF ACIDOSIS </a:t>
            </a:r>
            <a:r>
              <a:rPr lang="en-US" sz="2000" dirty="0"/>
              <a:t>: By soda bi carb 7.5 %.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STEROIDES</a:t>
            </a:r>
            <a:r>
              <a:rPr lang="en-US" sz="2000" dirty="0"/>
              <a:t> : To reducing inflammatory chemicals.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ADRENALINE</a:t>
            </a:r>
            <a:r>
              <a:rPr lang="en-US" sz="2000" dirty="0"/>
              <a:t> : Best remedy for anaphylactic shock.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ANTIBIOTICS</a:t>
            </a:r>
            <a:r>
              <a:rPr lang="en-US" sz="2000" dirty="0"/>
              <a:t> : particularly in septic shock.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B050"/>
                </a:solidFill>
              </a:rPr>
              <a:t>HEPARIN</a:t>
            </a:r>
            <a:r>
              <a:rPr lang="en-US" sz="2000" dirty="0"/>
              <a:t> : Prevent intravascular clotting in septic &amp; traumatic shock.</a:t>
            </a:r>
          </a:p>
          <a:p>
            <a:r>
              <a:rPr lang="en-US" dirty="0">
                <a:solidFill>
                  <a:srgbClr val="7030A0"/>
                </a:solidFill>
              </a:rPr>
              <a:t>SURGICAL M/T </a:t>
            </a:r>
            <a:r>
              <a:rPr lang="en-US" dirty="0"/>
              <a:t>: as in trauma, intestinal </a:t>
            </a:r>
            <a:r>
              <a:rPr lang="en-US" dirty="0" err="1"/>
              <a:t>obst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FF73679-A4D7-1EFE-B5B1-5EF47C847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57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686800" cy="5920581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F302073-1B16-087F-0668-50B3FD69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99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edical emergency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hock lay 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1719262"/>
            <a:ext cx="4132263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hock elevate fe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1719262"/>
            <a:ext cx="4132262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shock 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1719262"/>
            <a:ext cx="4132262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Grp="1" noChangeArrowheads="1"/>
          </p:cNvSpPr>
          <p:nvPr/>
        </p:nvSpPr>
        <p:spPr bwMode="auto">
          <a:xfrm>
            <a:off x="457200" y="2952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Shock</a:t>
            </a:r>
          </a:p>
        </p:txBody>
      </p:sp>
      <p:sp>
        <p:nvSpPr>
          <p:cNvPr id="9" name="Rectangle 8"/>
          <p:cNvSpPr>
            <a:spLocks noGrp="1" noChangeArrowheads="1"/>
          </p:cNvSpPr>
          <p:nvPr/>
        </p:nvSpPr>
        <p:spPr bwMode="auto">
          <a:xfrm>
            <a:off x="777875" y="1798637"/>
            <a:ext cx="40322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725" indent="-225425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693738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39725" marR="0" lvl="1" indent="-225425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Lay the victim down</a:t>
            </a:r>
          </a:p>
          <a:p>
            <a:pPr marL="339725" marR="0" lvl="1" indent="-225425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Cover</a:t>
            </a:r>
          </a:p>
          <a:p>
            <a:pPr marL="339725" marR="0" lvl="1" indent="-225425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800000"/>
              </a:buClr>
              <a:buSzPct val="115000"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Raise feet</a:t>
            </a:r>
          </a:p>
        </p:txBody>
      </p:sp>
      <p:pic>
        <p:nvPicPr>
          <p:cNvPr id="10" name="Picture 9" descr="yellow arr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482975"/>
            <a:ext cx="12906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0" y="6376987"/>
            <a:ext cx="3657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>
                <a:latin typeface="Garamond" pitchFamily="18" charset="0"/>
              </a:rPr>
              <a:t>© Business &amp; Legal Reports, Inc. 1110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="" id="{CBE3CF0E-0D15-7EA5-1226-B6376284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5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EXAMINE A PT OF SHOCK IN EMERGENCY WARD?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EXAMINATION HEAD TO TOE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Palpate skull for fracture</a:t>
            </a:r>
          </a:p>
          <a:p>
            <a:r>
              <a:rPr lang="en-US" sz="2000" dirty="0"/>
              <a:t>Examine ear for discharge </a:t>
            </a:r>
          </a:p>
          <a:p>
            <a:r>
              <a:rPr lang="en-US" sz="2000" dirty="0"/>
              <a:t>Eye – pupil reaction </a:t>
            </a:r>
          </a:p>
          <a:p>
            <a:r>
              <a:rPr lang="en-US" sz="2000" dirty="0"/>
              <a:t>Tongue – dry? Bite mark?</a:t>
            </a:r>
          </a:p>
          <a:p>
            <a:r>
              <a:rPr lang="en-US" sz="2000" dirty="0"/>
              <a:t>Neck rigidity</a:t>
            </a:r>
          </a:p>
          <a:p>
            <a:r>
              <a:rPr lang="en-US" sz="2000" dirty="0"/>
              <a:t>Chest &amp; abdomen</a:t>
            </a:r>
          </a:p>
          <a:p>
            <a:r>
              <a:rPr lang="en-US" sz="2000" dirty="0"/>
              <a:t>Give painful stimulus- note weakness of </a:t>
            </a:r>
            <a:r>
              <a:rPr lang="en-US" sz="2000" dirty="0" err="1"/>
              <a:t>limbs,facial</a:t>
            </a:r>
            <a:r>
              <a:rPr lang="en-US" sz="2000" dirty="0"/>
              <a:t> nerve.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ASK H/O ONSET, DM, HIGH FEVER,POISON,DRUG etc.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GEN. EXAMINATION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Temprature</a:t>
            </a:r>
            <a:r>
              <a:rPr lang="en-US" sz="2000" dirty="0"/>
              <a:t> </a:t>
            </a:r>
          </a:p>
          <a:p>
            <a:r>
              <a:rPr lang="en-US" sz="2000" dirty="0"/>
              <a:t>Pulse – fast/slow/irregular</a:t>
            </a:r>
          </a:p>
          <a:p>
            <a:r>
              <a:rPr lang="en-US" sz="2000" dirty="0"/>
              <a:t>Check BP</a:t>
            </a:r>
          </a:p>
          <a:p>
            <a:r>
              <a:rPr lang="en-US" sz="2000" dirty="0"/>
              <a:t>Respiration: slow/rapid/</a:t>
            </a:r>
            <a:r>
              <a:rPr lang="en-US" sz="2000" dirty="0" err="1"/>
              <a:t>cheyne</a:t>
            </a:r>
            <a:r>
              <a:rPr lang="en-US" sz="2000" dirty="0"/>
              <a:t> stroke/irregular</a:t>
            </a:r>
          </a:p>
          <a:p>
            <a:r>
              <a:rPr lang="en-US" sz="2000" dirty="0"/>
              <a:t>Breath </a:t>
            </a:r>
            <a:r>
              <a:rPr lang="en-US" sz="2000" err="1"/>
              <a:t>smell</a:t>
            </a:r>
            <a:r>
              <a:rPr lang="en-US" sz="2000"/>
              <a:t>: poison/alcohol</a:t>
            </a:r>
            <a:endParaRPr lang="en-US" sz="2000" dirty="0"/>
          </a:p>
          <a:p>
            <a:r>
              <a:rPr lang="en-US" sz="2000" dirty="0"/>
              <a:t>Note the posture</a:t>
            </a:r>
          </a:p>
          <a:p>
            <a:r>
              <a:rPr lang="en-US" sz="2000" dirty="0"/>
              <a:t>Severe </a:t>
            </a:r>
            <a:r>
              <a:rPr lang="en-US" sz="2000" dirty="0" err="1"/>
              <a:t>sweating:hypoglycemia</a:t>
            </a:r>
            <a:r>
              <a:rPr lang="en-US" sz="2000" dirty="0"/>
              <a:t>?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M/T- acc. To cause with immediate RESUSCITATION.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1DE4C2-84E5-F297-8CAC-638D232A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70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"/>
          </a:xfrm>
        </p:spPr>
        <p:txBody>
          <a:bodyPr>
            <a:normAutofit fontScale="90000"/>
          </a:bodyPr>
          <a:lstStyle/>
          <a:p>
            <a:r>
              <a:rPr lang="en-US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SUMMARY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525000" cy="612616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F42E369-B33C-DD6B-EA91-AAD7927CC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72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sz="9600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THANK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235597"/>
            <a:ext cx="3390900" cy="2667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7A2EEF-4024-16C4-6988-BD76C68D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www.tatvakrishna.com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7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967</Words>
  <Application>Microsoft Office PowerPoint</Application>
  <PresentationFormat>On-screen Show (4:3)</PresentationFormat>
  <Paragraphs>218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Garamond</vt:lpstr>
      <vt:lpstr>Wingdings</vt:lpstr>
      <vt:lpstr>Office Theme</vt:lpstr>
      <vt:lpstr>SHOCK</vt:lpstr>
      <vt:lpstr>OUTLINE</vt:lpstr>
      <vt:lpstr>DEFINITION</vt:lpstr>
      <vt:lpstr>TYPES OF SHOCK</vt:lpstr>
      <vt:lpstr>PowerPoint Presentation</vt:lpstr>
      <vt:lpstr>HYPOVOLAEMIC SHOCK</vt:lpstr>
      <vt:lpstr>CARDIOGENIC SHOCK</vt:lpstr>
      <vt:lpstr>OBSTRUCTIVE SHOCK CARDIAC COMPRESSIVE SHOCK</vt:lpstr>
      <vt:lpstr>DISTRIBUTIVE SHOCK</vt:lpstr>
      <vt:lpstr>NEUROGENIC SHOCK</vt:lpstr>
      <vt:lpstr>SEPTIC SHOCK</vt:lpstr>
      <vt:lpstr>PowerPoint Presentation</vt:lpstr>
      <vt:lpstr>ANAPHYLACTIC SHOCK</vt:lpstr>
      <vt:lpstr>PATHOPHYSIOLOGY OF SHOCK</vt:lpstr>
      <vt:lpstr>CLINICAL MENIFESTATION OF SHOCK</vt:lpstr>
      <vt:lpstr>PowerPoint Presentation</vt:lpstr>
      <vt:lpstr>DIAGNOSIS</vt:lpstr>
      <vt:lpstr>Conti…</vt:lpstr>
      <vt:lpstr>Cont…</vt:lpstr>
      <vt:lpstr>Cont…</vt:lpstr>
      <vt:lpstr>MONITORING</vt:lpstr>
      <vt:lpstr>SWAN-GANG CATHETER</vt:lpstr>
      <vt:lpstr>SEVERITY OF SHOCK</vt:lpstr>
      <vt:lpstr>COMPLICATIONS OF SHOCK</vt:lpstr>
      <vt:lpstr>MANAGEMENT</vt:lpstr>
      <vt:lpstr>Cont…</vt:lpstr>
      <vt:lpstr>PowerPoint Presentation</vt:lpstr>
      <vt:lpstr>PowerPoint Presentation</vt:lpstr>
      <vt:lpstr>HOW TO EXAMINE A PT OF SHOCK IN EMERGENCY WARD?</vt:lpstr>
      <vt:lpstr>SUMMARY</vt:lpstr>
      <vt:lpstr>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SHOCK</dc:title>
  <dc:creator>HP</dc:creator>
  <cp:lastModifiedBy>DR R.K SINGH</cp:lastModifiedBy>
  <cp:revision>62</cp:revision>
  <dcterms:created xsi:type="dcterms:W3CDTF">2014-01-28T05:36:50Z</dcterms:created>
  <dcterms:modified xsi:type="dcterms:W3CDTF">2026-04-19T08:40:09Z</dcterms:modified>
</cp:coreProperties>
</file>