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12" r:id="rId2"/>
    <p:sldId id="256" r:id="rId3"/>
    <p:sldId id="257" r:id="rId4"/>
    <p:sldId id="295" r:id="rId5"/>
    <p:sldId id="310" r:id="rId6"/>
    <p:sldId id="258" r:id="rId7"/>
    <p:sldId id="259" r:id="rId8"/>
    <p:sldId id="260" r:id="rId9"/>
    <p:sldId id="261" r:id="rId10"/>
    <p:sldId id="296" r:id="rId11"/>
    <p:sldId id="262" r:id="rId12"/>
    <p:sldId id="263" r:id="rId13"/>
    <p:sldId id="264" r:id="rId14"/>
    <p:sldId id="265" r:id="rId15"/>
    <p:sldId id="266" r:id="rId16"/>
    <p:sldId id="304" r:id="rId17"/>
    <p:sldId id="297" r:id="rId18"/>
    <p:sldId id="305" r:id="rId19"/>
    <p:sldId id="267" r:id="rId20"/>
    <p:sldId id="303" r:id="rId21"/>
    <p:sldId id="298" r:id="rId22"/>
    <p:sldId id="268" r:id="rId23"/>
    <p:sldId id="269" r:id="rId24"/>
    <p:sldId id="270" r:id="rId25"/>
    <p:sldId id="273" r:id="rId26"/>
    <p:sldId id="274" r:id="rId27"/>
    <p:sldId id="309" r:id="rId28"/>
    <p:sldId id="307" r:id="rId29"/>
    <p:sldId id="299" r:id="rId30"/>
    <p:sldId id="302" r:id="rId31"/>
    <p:sldId id="275" r:id="rId32"/>
    <p:sldId id="308" r:id="rId33"/>
    <p:sldId id="276" r:id="rId34"/>
    <p:sldId id="306" r:id="rId35"/>
    <p:sldId id="272" r:id="rId36"/>
    <p:sldId id="277" r:id="rId37"/>
    <p:sldId id="278" r:id="rId38"/>
    <p:sldId id="300" r:id="rId39"/>
    <p:sldId id="279" r:id="rId40"/>
    <p:sldId id="281" r:id="rId41"/>
    <p:sldId id="282" r:id="rId42"/>
    <p:sldId id="301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31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ditdhiman18@gmail.com" initials="" lastIdx="2" clrIdx="0">
    <p:extLst>
      <p:ext uri="{19B8F6BF-5375-455C-9EA6-DF929625EA0E}">
        <p15:presenceInfo xmlns:p15="http://schemas.microsoft.com/office/powerpoint/2012/main" userId="29521be7ce7b65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0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C73F5-F1EA-4E63-B29A-8FBD54112872}" type="datetimeFigureOut">
              <a:rPr lang="en-IN" smtClean="0"/>
              <a:t>19-04-2026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19403-E45D-42A1-BD87-1B100AF77A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030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19403-E45D-42A1-BD87-1B100AF77A34}" type="slidenum">
              <a:rPr lang="en-IN" smtClean="0"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45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AFD544-3247-A67F-6CA3-7ECB9C865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81B8839-F1C2-64B7-9B64-69A0AFF2A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BAA5857-61D1-8E4A-1055-2F499285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B721-9373-4BB9-AD96-4CB1A1320D51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400E383-1364-3E17-6180-0A888C63F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CD72FDC-C704-8B56-D1FE-D8FE66D0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0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7E1D20-E669-0641-69BC-3D217085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4209B0-1EC5-EAE9-7655-829AFC48C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EF92243-F63F-9067-7E32-59F3B05E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995-F72F-4E39-B3D6-EA26EC9D5B9D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6906FA-F7E3-4A23-7C27-96188E292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17E541-6EB9-7996-0870-C5870697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313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4E7A13-29DA-3C55-1D31-3546BCD5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6C19DA-CFC2-87EB-FF75-80A3EA4F2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341922-AD35-CCAC-3849-E07F3015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7E4E-496A-4C96-803C-883E10B4973D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017304-881F-55FD-8C88-584AA706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C7B5A0-8EBF-401A-E626-EDEC4D8D4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87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ECDB32-C657-20AE-D5D8-A845205E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14343E-D3AA-D317-4EA8-8DF1C95AAD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BEC191E-AAD6-69FF-6712-5B4852D8C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178610-E21D-6196-D9BD-638AB4AA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B9BBA-BE41-49C4-B579-4D591170C88C}" type="datetime1">
              <a:rPr lang="en-IN" smtClean="0"/>
              <a:t>19-04-2026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6DD4468-C85B-8747-5B31-6DA0CA854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27586AF-D956-D6B6-B84B-C83CCC32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18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716EC7-3FD6-A584-35FF-46595341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7A78560-207E-6753-20A0-99A1AD967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2158AD0-5A01-BF3C-818D-BAB33A722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E319B66-85B1-BBFD-9CED-7284B9474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4EBC8D1-1861-10AD-FC2C-5597026C5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6B00907-842C-95B7-6420-A949555F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01108-EBA1-4EBD-81F1-5EA2BF505B74}" type="datetime1">
              <a:rPr lang="en-IN" smtClean="0"/>
              <a:t>19-04-2026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5259534-842A-5189-33B0-6B2DE463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0833836-4674-FB08-0C5D-B3C8A760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518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B5721C-9AC2-EC08-B742-6877CE3E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C4A589E-DC63-42E0-1F6D-A524539EE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1937C-57DA-4712-9951-E3C2FA9B48F9}" type="datetime1">
              <a:rPr lang="en-IN" smtClean="0"/>
              <a:t>19-04-2026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04BB48F-0352-2DA9-AF2F-3354A80C6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4CA1CA2-98D7-98CB-759B-25F9053C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755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FF92CDA-5747-7E44-60D3-586AC98F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5FC7-BBE2-4A4C-BABB-F41020924B00}" type="datetime1">
              <a:rPr lang="en-IN" smtClean="0"/>
              <a:t>19-04-2026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4797371-2B0D-433F-4F83-550912BA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827B8F3-AAE2-2411-D062-05177D74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30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8CFCE4-9760-0B7A-D7DF-34574FF37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3DB853-CDF4-82FB-AEB2-B62E4F51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EABF7EF-3457-FD9F-EDDC-937CDEACA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53F136E-9546-F95B-E281-E2DE8A12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5346C-51F0-42E5-9D79-FCC2510BA593}" type="datetime1">
              <a:rPr lang="en-IN" smtClean="0"/>
              <a:t>19-04-2026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97355B-12BB-2A98-39B8-3666D26C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1080365-41FE-1284-DEF6-9513B3A6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48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AFD332-BDAB-2558-E648-33EC9BA8D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C38C5AF-DA88-41A9-518C-0E9D2D3B39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23ABBA2-F599-EF72-6D3A-059A4C6BE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17B12D3-FAE0-E5EF-10D1-02FE048BA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36DA1-D469-412D-85DA-A1D13FE5A02C}" type="datetime1">
              <a:rPr lang="en-IN" smtClean="0"/>
              <a:t>19-04-2026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6E17CAE-82C3-506D-D3A3-E02CA63A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C17CDC9-A405-78E6-AD83-06B9317A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282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AAA1A8-1317-E9E4-7A53-C886FD00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89CF910-0618-8FE3-8D53-6609F30D9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707451-8614-3008-4411-8024C46ED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36D0-A6E0-4773-8A7E-4F2849B552A3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EE3725-66BA-B9CA-E549-DD092FDF5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1C272F-021B-0340-8215-BEB60C81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60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2850A98-FA64-4DD8-0400-452D99932B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466CA33-7CE5-3BDE-F23D-432AFBDB8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ABDD0A1-BEFF-4D55-232C-D43823E0A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3C2BF-2AB3-4006-9271-44B2B9F0BCDD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E11A1D-0A37-5E4B-CB37-97DB3A71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95877F8-D069-A1BD-6AC0-091EE48E6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64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DC8EE0-A32B-F9D0-642F-EC3AB0BDF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5700542-99D4-12A0-8169-9EE9219A6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0CB7260-7EB4-B59C-0588-FC6DA5566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D787E-7014-4FFD-A19E-5642917F6A9B}" type="datetime1">
              <a:rPr lang="en-IN" smtClean="0"/>
              <a:t>19-04-2026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EDAA67-5BFB-FF56-009F-D92304FB7C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3699A0-AD30-F336-9C52-39EB62A2B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6F620-6D08-4107-8D5A-064C7FF6FF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2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319DDDF-1902-CCB5-DA8E-2A3D99271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91" y="163902"/>
            <a:ext cx="11258909" cy="60130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11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APPENDICITIS</a:t>
            </a:r>
            <a:endParaRPr lang="en-IN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6003634" y="2967335"/>
            <a:ext cx="18473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en-US" sz="5400" b="1" cap="none" spc="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en-US" sz="5400" b="1" cap="none" spc="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78080" y="3977938"/>
            <a:ext cx="6851107" cy="92333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www.tatvakrishna.com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99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FF620146-40A3-D53C-3A0E-0165D929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                          </a:t>
            </a:r>
            <a:r>
              <a:rPr lang="en-IN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Appendicitis</a:t>
            </a:r>
            <a:endParaRPr lang="en-IN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2B8E20A7-B9EA-BBCA-E856-89F979C7D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surgical emergency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Approx. 8%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western population have appendicitis during their life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incidence between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10-30 years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age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perforated appendicitis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leading general surgical cause of death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083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A5D230-0911-E2FC-39A3-71CF7E2E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0B050"/>
                </a:solidFill>
              </a:rPr>
              <a:t>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Embryology and anatomy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F2D7D7-B1BD-890B-7A16-1BF81DB6C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Derivative of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midgut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week of gestation)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Length of varies from 2-20 cm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(avg.9 cm in adult)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Appendiceal artery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 of ileocolic artery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is located at inferior aspect of the cecum where the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taenia coli converges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116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3F8E64-45AD-18F7-2ACE-396672BF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</a:t>
            </a:r>
            <a:r>
              <a:rPr lang="en-IN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Embyology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and anatomy cont</a:t>
            </a:r>
            <a:r>
              <a:rPr lang="en-IN" b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8A2249-E372-F718-6376-71DAC0F2A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042"/>
            <a:ext cx="10515600" cy="482225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dirty="0"/>
              <a:t>Tip of the appendix is variable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locations  are:-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preilieal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postilieal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promontoric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pelvic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sub-cecal 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paracolic 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retroperitoneal in 7% of population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003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7DB63C5-01CC-4A09-521C-4F87DE846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19764"/>
            <a:ext cx="10217217" cy="585215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1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0F5AAC-5C50-8D29-A7B3-539C5F93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0B050"/>
                </a:solidFill>
              </a:rPr>
              <a:t>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appendicitis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015C31-E344-3BBD-99AC-45D6B7DDE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 of appendix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public health problem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lifetime incidence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8.6% in men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6.7% in women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incidence occurring in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and third decade of life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11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85278B-B85A-D691-F867-2961C69E0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Aetiology and Pathogenesis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22264F-A3F3-F3F2-83ED-980EF3617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549"/>
            <a:ext cx="10515600" cy="4683326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Luminal obstruction:-</a:t>
            </a:r>
            <a:endParaRPr lang="en-I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Lymphoid hyperplasia in paediatric population                 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Fecaliths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Fibrosis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Foreign bodies (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food, parasites and calculi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Neoplasia in adult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21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F38CD3-2F2B-A63F-62AF-9D61A99B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Aetiology and Pathogenesis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1C8944-8445-DA8D-5269-48D21B430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85497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Obstruction leads to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bacterial overgrowth and increased intraluminal pressure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leads to referred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visceral pain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periumbilical region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Impaired venous drainage, mucosal ischemia leading to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bacterial translocation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Subsequently gangrene and intraperitoneal infection and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perforation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aerobic and anaerobic bacteria isolated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Escherichia coli and Bacteroides fragilis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89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6C0A18-CE97-FB52-F347-63C04238E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0575DD-6B26-94D2-70DC-8497F65B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History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Elicit an accurate history from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or family member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 the case of pediatric patients)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 progress from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visceral peritoneum to parietal peritoneum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 presenting with migratory pain(from periumbilical to RIF)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 sign of appendicitis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8052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C8F9C2-6911-EEBB-5F9E-D6624A247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Clinical Presentation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1E1D22-C000-4A09-4DF0-4BE264D79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 result in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anorexia, nausea, vomiting, and fever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inflammation:- </a:t>
            </a:r>
            <a:r>
              <a:rPr lang="en-I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also present with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An </a:t>
            </a: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ileus,</a:t>
            </a:r>
          </a:p>
          <a:p>
            <a:pPr marL="0" indent="0">
              <a:buNone/>
            </a:pP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Diarrhoea, </a:t>
            </a:r>
          </a:p>
          <a:p>
            <a:pPr marL="0" indent="0">
              <a:buNone/>
            </a:pP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Small bowel obstruction, </a:t>
            </a:r>
            <a:r>
              <a:rPr lang="en-IN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marL="0" indent="0">
              <a:buNone/>
            </a:pPr>
            <a:r>
              <a:rPr lang="en-I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Haematuria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37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B36C9F-2D0A-30F4-CEB4-64BDD49C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8D2AE1-64C0-5469-EC1B-0F26E1976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21" y="1347537"/>
            <a:ext cx="10583779" cy="482942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 quite still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parietal peritonitis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 to the touch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(low-grade fever)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Raised pulse rate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(tachycardia)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focal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tenderness with guarding/Rebound tenderness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(McBurney’s point)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 physical signs helpful in discerning the location of the appendix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47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4441A1-4422-DD5B-0C36-B5C63274D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528" y="365126"/>
            <a:ext cx="10314272" cy="712904"/>
          </a:xfrm>
        </p:spPr>
        <p:txBody>
          <a:bodyPr/>
          <a:lstStyle/>
          <a:p>
            <a:r>
              <a:rPr lang="en-IN" dirty="0"/>
              <a:t>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8E17CB-2880-A83F-BD6B-5F708BCCC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078030"/>
            <a:ext cx="10622280" cy="5284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Rovsing’s sign:-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 in the RLQ after release of gentle pressure from LLQ(normal position)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Dunphy’s sign:-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Pain with coughing (retrocecal appendix)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Obturator sign:-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Pain with internal rotation of the hip (pelvic appendix);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Iliopsoas sign:-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Pain with flexion of the hip (retrocecal appendix)</a:t>
            </a:r>
          </a:p>
          <a:p>
            <a:pPr marL="0" indent="0">
              <a:buNone/>
            </a:pPr>
            <a:r>
              <a:rPr lang="en-US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Pain with rectal or cervical examinations is also suggestive of pelvic appendicitis</a:t>
            </a:r>
            <a:endParaRPr lang="en-IN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92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D3E488-C011-5FFF-785D-FF6552A9F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</p:spPr>
        <p:txBody>
          <a:bodyPr/>
          <a:lstStyle/>
          <a:p>
            <a:r>
              <a:rPr lang="en-IN" dirty="0"/>
              <a:t>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CCFB20-02A1-3F72-C7F0-1500CD50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2"/>
            <a:ext cx="10515600" cy="528426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Leukocytosis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10,000 cells/mm3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Lab.Values Predicting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perforated appendicitis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Higher leukocytosis</a:t>
            </a:r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∼17,000 cells/mm3)</a:t>
            </a:r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C-reactive protein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Bilirubin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Il-6, and procalcitonin 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Pregnancy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essential in women of childbearing age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Urinalysis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valuable to rule out nephrolithiasis or pyelonephritis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13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A6B18A-4F69-4CB0-7122-F1A8FC68C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628"/>
            <a:ext cx="10515600" cy="1001028"/>
          </a:xfrm>
        </p:spPr>
        <p:txBody>
          <a:bodyPr/>
          <a:lstStyle/>
          <a:p>
            <a:r>
              <a:rPr lang="en-IN" b="1" dirty="0">
                <a:solidFill>
                  <a:srgbClr val="00B050"/>
                </a:solidFill>
              </a:rPr>
              <a:t>              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72D49A-F41C-16CF-F7B9-070ABC41F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7656"/>
            <a:ext cx="10515600" cy="5438272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for patients in whom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is unclear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are at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risk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Operative intervention &amp;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General anesthesia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(pregnant patients or patients with multiple comorbidities)</a:t>
            </a:r>
          </a:p>
          <a:p>
            <a:pPr marL="0" indent="0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Routine use of cross sectional imaging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the rate of negative laparotomies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(&lt;10 % in Male patients &amp; &lt;20 % in female patients)</a:t>
            </a:r>
          </a:p>
          <a:p>
            <a:pPr marL="0" indent="0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utilized imaging modalities include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computerized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tomography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(CT), 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ultrasound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(US), and magnetic resonance imaging 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(MRI)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9640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0BD22A-0F38-40B6-E526-C61C89D6C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99410"/>
          </a:xfrm>
        </p:spPr>
        <p:txBody>
          <a:bodyPr/>
          <a:lstStyle/>
          <a:p>
            <a:r>
              <a:rPr lang="en-IN" b="1" dirty="0">
                <a:solidFill>
                  <a:srgbClr val="00B050"/>
                </a:solidFill>
              </a:rPr>
              <a:t>                              </a:t>
            </a:r>
            <a:r>
              <a:rPr lang="en-IN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C.T.Scan</a:t>
            </a:r>
            <a:endParaRPr lang="en-IN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BB3ACE-4411-880F-B2BD-436E87385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902"/>
            <a:ext cx="10515600" cy="568853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contrast-enhanced CT scan has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 and specificity of 95%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(approx.) in diagnosing acute appendicitis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Avoided in patients with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allergies to contrast or low estimated glomerular filtration rate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sensitive and specific than ultrasound in diagnosing appendicitis 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70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CD712839-F9C2-214A-30CD-C311C01B5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9150" y="457245"/>
            <a:ext cx="6322131" cy="56520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124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E366D0-2F09-1788-49CF-64D65D04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on a CT scan that suggest appendicitis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82634C-4523-C8B5-B312-22738305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785"/>
            <a:ext cx="10515600" cy="520309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Enlarged lumen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Double wall thickness (greater than 6 mm)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Peri appendiceal fat stranding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Appendicolith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882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25293F70-E185-499B-8B61-BB0879D37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810" y="531000"/>
            <a:ext cx="5722380" cy="57960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2781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018991-4477-AF28-FF1C-AB435C74F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901" y="192505"/>
            <a:ext cx="10400898" cy="442763"/>
          </a:xfrm>
        </p:spPr>
        <p:txBody>
          <a:bodyPr>
            <a:noAutofit/>
          </a:bodyPr>
          <a:lstStyle/>
          <a:p>
            <a:r>
              <a:rPr lang="en-IN" sz="3600" b="1" dirty="0">
                <a:solidFill>
                  <a:srgbClr val="00B050"/>
                </a:solidFill>
              </a:rPr>
              <a:t>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 of Abdomen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A2A7C7-3EE0-2339-5604-02C525B5B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" y="885525"/>
            <a:ext cx="10872537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 85% and specificity of more than 90%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(Approx.)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Advantages:-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Non invasive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Cheaper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More readily available than CT scan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Does not expose patients to ionizing radiation,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Disadvantages:-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User-dependent 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limited utility in obese patients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Graded compressions are painful in patients with peritonitis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3680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46F4806-CD9A-B409-48A4-4E6762AD4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6622" y="142622"/>
            <a:ext cx="7746905" cy="6572756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479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2A807A-5AB9-36E2-21C9-FB779323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8"/>
            <a:ext cx="10515600" cy="111653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USG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1D7F5CD-A370-50B8-5BC3-7F6B31C9B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8778"/>
            <a:ext cx="10515600" cy="552490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easily compressible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with &lt;5 mm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diameter generally rules out appendicitis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 finding that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 appendicitis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Diameter of greater than 6 mm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Pain on compression with US prob(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 tenderness present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Presence of an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appendicolith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Increased echogenicity of the fat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Peri-appendiceal fluid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245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D0C911-B836-F261-55D7-A022C0F8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                               </a:t>
            </a:r>
            <a:r>
              <a:rPr lang="en-IN" b="1" dirty="0">
                <a:solidFill>
                  <a:srgbClr val="00B050"/>
                </a:solidFill>
              </a:rPr>
              <a:t>MRI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617064-3397-2482-101A-E5053F048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available easily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is an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expensive test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expertise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perform and interpret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in patients where risk of ionizing radiation outweighs the relative risk contrast CT scan(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Pregnant or pediatric patients</a:t>
            </a:r>
            <a:r>
              <a:rPr lang="en-US" dirty="0"/>
              <a:t>)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780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7DA7A7-1D6E-0208-8F23-37887072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6ADCC7C-7228-EA55-73DF-A98C04BC5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mesenteric adenitis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Caecal diverticulitis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Meckel’s diverticulitis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ileitis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Crohn’s disease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Ureteric colic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pelvic inflammatory disease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Torsion of ovarian cyst or graafian follicle, and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gastroenteritis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638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787E9E-9521-092C-132E-2CC46A216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856646"/>
          </a:xfrm>
        </p:spPr>
        <p:txBody>
          <a:bodyPr/>
          <a:lstStyle/>
          <a:p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Conservative Treatment of Appendicitis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91E9F4-382B-7787-5C7E-CD2105D1A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783" y="856647"/>
            <a:ext cx="10515600" cy="58906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Offered to informed patients and with significant phobia of surgery </a:t>
            </a:r>
          </a:p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standard modality of treatment of appendicitis</a:t>
            </a:r>
          </a:p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Nonoperative group </a:t>
            </a:r>
            <a:r>
              <a:rPr lang="en-US" sz="4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an appendectomy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1 year</a:t>
            </a:r>
          </a:p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adverse events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antibiotics therapy is higher</a:t>
            </a:r>
          </a:p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recurred presented more frequently with </a:t>
            </a:r>
            <a:r>
              <a:rPr lang="en-US" sz="4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complicated appendicitis </a:t>
            </a:r>
          </a:p>
          <a:p>
            <a:endParaRPr lang="en-IN" sz="5100" dirty="0"/>
          </a:p>
          <a:p>
            <a:endParaRPr lang="en-IN" sz="5100" dirty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811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D86E5-8CD6-6426-47E8-1E067DDEB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7001"/>
            <a:ext cx="10515600" cy="1010652"/>
          </a:xfrm>
        </p:spPr>
        <p:txBody>
          <a:bodyPr>
            <a:normAutofit/>
          </a:bodyPr>
          <a:lstStyle/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Operative Treatment of Appendicitis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AC6CE2-37F4-8B77-4301-E7A552472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956" y="957714"/>
            <a:ext cx="10515600" cy="590028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treatment of acute appendicitis is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appendectomy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resuscitation as indicated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Intravenous administration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broad-spectrum antibiotics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should be started immediately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should proceed without undue delay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296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F462D3-60F6-C9D4-519A-7F1511F05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4774"/>
          </a:xfrm>
        </p:spPr>
        <p:txBody>
          <a:bodyPr/>
          <a:lstStyle/>
          <a:p>
            <a:r>
              <a:rPr lang="en-IN" dirty="0"/>
              <a:t>  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Appendectomy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B3AA87-4307-55C2-5D92-55AC602A2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4775"/>
            <a:ext cx="10515600" cy="568853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 or regional anesthesia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(SAB)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is placed in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supine position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Choice of incision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surgeon’s preference:-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1.McBurney:-oblique muscle-splitting incision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2.RockeyDavis:-a transverse incision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3.Conservative midline incision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Peritoneal cavity is opened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281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FDB2EE5B-6684-80F3-DC18-1E186F573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813" y="1825625"/>
            <a:ext cx="6101468" cy="4825432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571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B8F2342B-46AB-04AC-6317-9D2AE3867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2194" y="1227856"/>
            <a:ext cx="7911966" cy="526501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826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14E69B-90D3-D30E-D6A1-C48A6CA32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"/>
            <a:ext cx="10439400" cy="789271"/>
          </a:xfrm>
        </p:spPr>
        <p:txBody>
          <a:bodyPr/>
          <a:lstStyle/>
          <a:p>
            <a:r>
              <a:rPr lang="en-IN" b="1" dirty="0"/>
              <a:t>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appendicectomy contd</a:t>
            </a:r>
            <a:r>
              <a:rPr lang="en-IN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F03329-CC80-71FA-CD75-3B7C9C5C7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6274"/>
            <a:ext cx="10515600" cy="5736657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Cecum is grasped by the taeniae and delivered into the wound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 of the appendix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appendiceal tip identified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Mesoappendix along with 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appendicular artery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ligated and divided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Appendix is 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crushed just above the base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ligated with and divided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Stump is either cauterized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inverted by a purse-string or Z suture technique</a:t>
            </a:r>
          </a:p>
          <a:p>
            <a:pPr marL="0" indent="0"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Abdomen is thoroughly irrigated and the wound closed in layers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is sutured or clipped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854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00EDD9C1-315D-1337-65E5-AFB85ACAD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69" r="2362"/>
          <a:stretch/>
        </p:blipFill>
        <p:spPr>
          <a:xfrm>
            <a:off x="1019445" y="211756"/>
            <a:ext cx="8471064" cy="597868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111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A50C23-ED5B-7D6B-9278-CEF8DEEE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2151"/>
          </a:xfrm>
        </p:spPr>
        <p:txBody>
          <a:bodyPr/>
          <a:lstStyle/>
          <a:p>
            <a:r>
              <a:rPr lang="en-IN" dirty="0"/>
              <a:t>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Appendectomy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3AB72C-A3BA-AFF6-D81B-7390AA2C6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741145"/>
            <a:ext cx="10622280" cy="5736657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Done under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is placed in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supine position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Bladder is emptied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catheter or voiding immediately before the procedure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Abdomen is entered at the umbilicus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is confirmed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inserting the laparoscope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additional working ports are then placed in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LLQ or suprapubic area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378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42063433-A4CB-E2CA-DE2F-7D48450CE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044" y="1020278"/>
            <a:ext cx="8980371" cy="5573027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0072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FD7866-4B84-F062-5446-8FAB730E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067"/>
            <a:ext cx="10515600" cy="707455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00B0F0"/>
                </a:solidFill>
              </a:rPr>
              <a:t>          </a:t>
            </a:r>
            <a:r>
              <a:rPr lang="en-IN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appendectomy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C08DCF-592C-2522-7381-0FCE53408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1895"/>
            <a:ext cx="10515600" cy="6035039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the surgeon and assistant stand to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 side of the patient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left arm tucked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Atraumatic graspers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used to elevate the appendix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Mesoappendix is carefully divided using the harmonic scalpel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is then secured with endo loops and the appendix divided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Appendix is retrieved by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plastic retrieval bag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Pelvis is irrigated thoroughly with N/S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Trocars are removed and the wounds are closed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766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5AE6E9A-28C7-E1AC-590E-A67B5861E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7301" y="1690688"/>
            <a:ext cx="7786838" cy="4440605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3125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BFFCB1-3F2B-E724-2BF0-122DCD24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appendectomy contd.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68588C-730F-8215-3E8B-DB03CB17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Advantages:-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Shorter length of stay (LOS)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Faster return to work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Lower rate of S.S.I.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appendectomy (Advantages):- 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Shorter operative times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Lower intra-abdominal infection rates 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Costs of the two techniques are relatively similar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1071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359382-A32B-E7B2-E33C-232236EC2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7377"/>
            <a:ext cx="10515600" cy="981777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Perforated Appendicitis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02471A-9598-4685-83A0-CF57074E2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8522"/>
            <a:ext cx="10515600" cy="5727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Operative strategy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similar to that for uncomplicated appendicitis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 with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 exceptions:-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*Require a more </a:t>
            </a:r>
            <a:r>
              <a:rPr lang="en-US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aggressive pre-operative resuscitation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*</a:t>
            </a:r>
            <a:r>
              <a:rPr lang="en-US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 therapy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initiated immediately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the open and laparoscopic approaches are acceptable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is the same as for simple appendicitis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Difficulty encountered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removing a friable, gangrenous, perforated appendix</a:t>
            </a:r>
          </a:p>
          <a:p>
            <a:r>
              <a:rPr 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gentle handling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friable appendix and inflamed peri appendiceal tissues to avoid tissue injury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331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7FFC96-1C31-AE90-4E80-985D5C97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10652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Perforated Appendicitis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52F2C1-D529-FF92-CA2A-B81478E2B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7023"/>
            <a:ext cx="10515600" cy="590991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appendix is removed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Clearance of infectious material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(spilled fecal material or fecaliths) from the abdomen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irrigation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large-volume normal saline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special attention given to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 lower quadrant and pelvis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754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AAF537-82CF-CC91-29D8-F8D51F89D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4774"/>
          </a:xfrm>
        </p:spPr>
        <p:txBody>
          <a:bodyPr/>
          <a:lstStyle/>
          <a:p>
            <a:r>
              <a:rPr lang="en-IN" dirty="0"/>
              <a:t>                </a:t>
            </a:r>
            <a:r>
              <a:rPr lang="en-IN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Perforated Appendicitis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D6907AC-13F2-1A32-1719-45290192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3394"/>
            <a:ext cx="10515600" cy="5948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Drains:-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Not routinely placed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If an abscess cavity present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Single closed suction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Jackson-Pratt drain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placed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technique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used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Skin and subcutaneous tissues are left open for 3 or 4 days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Prevent wound infection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 closed bed side later 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7110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85F4D9-527E-42B1-881B-C3DD0D6E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2900"/>
          </a:xfrm>
        </p:spPr>
        <p:txBody>
          <a:bodyPr/>
          <a:lstStyle/>
          <a:p>
            <a:r>
              <a:rPr lang="en-IN" b="1" dirty="0">
                <a:solidFill>
                  <a:srgbClr val="00B0F0"/>
                </a:solidFill>
              </a:rPr>
              <a:t>           </a:t>
            </a:r>
            <a:r>
              <a:rPr lang="en-IN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Perforated Appendicitis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8AB926-E5BE-FE26-8D14-9DF6C93E2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2900"/>
            <a:ext cx="10515600" cy="552490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Broad-spectrum antibiotics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for 4 to 7 days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culture specimens obtained, antibiotic therapy is modified accordingly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alimentation is begun after return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bowel sounds and passage of flatus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patient is tolerating a diet, is afebrile, and has a normal white blood cell count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be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discharged home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599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227370-609B-62CD-A54D-C5E4B9B6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003"/>
            <a:ext cx="10515600" cy="837397"/>
          </a:xfrm>
        </p:spPr>
        <p:txBody>
          <a:bodyPr>
            <a:normAutofit/>
          </a:bodyPr>
          <a:lstStyle/>
          <a:p>
            <a:r>
              <a:rPr lang="en-IN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Delayed Presentation of Appendicitis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FE0B11-7AD6-F9E9-CB77-B35EC636B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7398"/>
            <a:ext cx="10515600" cy="5943599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several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to even weeks after the onset of appendicitis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is individualized on the basis of the nature of the presentation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may present with:-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Diffuse peritonitis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(Perforated appendicitis)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Localized right lower quadrant pain and fever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(Mass)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that is compatible with appendicitis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mass may be palpable in children or thin patients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62018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857F86-93DC-E70D-EB7E-C8B1A3EC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Treatment of Appendicular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844534-19E9-7496-8C63-DB8AA63FC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7398"/>
            <a:ext cx="10515600" cy="582328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Exploration and attempted appendectomy may result in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Substantial morbidity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Failure to identify the appendix,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Postoperative abscess or fistula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Unnecessary extension of the operation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(to include ileocecectomy)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394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ABB2C1-6A60-376D-93A4-067D2889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</a:t>
            </a:r>
            <a:r>
              <a:rPr lang="en-IN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Appendicular Mass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114CED-A4B1-2A79-4ADB-43D4B770D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treatment for these patients is nonoperative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resuscitation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broad-spectrum </a:t>
            </a: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 therapy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 is obtained to confirm perforated appendicitis with a localized abscess or phlegmon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02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4564B3-0821-6734-6901-B7F5D37DB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</a:t>
            </a:r>
            <a:r>
              <a:rPr lang="en-IN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Appendicular Mass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4D9568-A4DD-43D4-FAC0-9748D1363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abscess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identified,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CT-guided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percutaneous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drainage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performed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 catheter is left in place for 4 to 7 day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is treated with antibiotic therapy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CT-guided drainage is not technically feasible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Operative drainage through transrectal or transvaginal approaches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drainage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another option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51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9D2A10-28CF-35B7-147D-36B4C2671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87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Treatment of Appendicular Mass contd.</a:t>
            </a:r>
            <a:endParaRPr lang="en-IN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186C91-B663-410B-3791-B11952F3A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appendicular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lump or phlegmon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present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may be treated with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antibiotics alone for 4 to 7 days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successful nonoperative treatment of complicated appendicitis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Interval appendectomy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advised(several weeks to months later)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7008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11D241-DE25-AE25-EA63-CA7AD9FC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   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Incidental Appendectomy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BF84D76-EB48-FBB6-1C85-73045E643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 applied when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grossly normal appendix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removed at the time of an unrelated procedure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hysterectomy, cholecystectomy, or sigmoid colectomy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controversial procedure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Theoretical benefit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eliminating the risk for development appendicitis in the future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Thought to be most beneficial in patients younger than 35 years because of their greater lifetime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studies S/O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additional benefit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rather  associated with an increase in both morbidity and mortality.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633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CEAC6-3657-E7FC-AE04-EDC746C1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Appendicitis in special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DA43C2A-84E9-A24F-E3E8-FF252FA0F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Appendicitis in the Pregnant Patient:-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</a:t>
            </a:r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obstetric emergency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frequent reason for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intervention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group of patients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Surgeon must consider the welfare of two patients, the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and fetus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clinical presentation in only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to 60%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cases</a:t>
            </a:r>
          </a:p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symptoms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early appendicitis(nausea and vomiting)are nonspecific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855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DF2A67-F08D-D4B6-5FB0-393D80FA7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8390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Appendicitis in the Pregnant Patients contd.</a:t>
            </a:r>
            <a:b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BC9AA5-E889-DB29-B2DC-FE7B150A4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7773"/>
            <a:ext cx="10515600" cy="55056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febrile response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illness may be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blunted in pregnancy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 is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Gravid uterus displace the appendix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more cephalad location within the abdomen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quadrant pain in the second trimester produced by traction on the suspensory ligaments of the uterus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Round Ligament Pain)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complicates the clinical picture because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of cases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appendicitis occur in the second trimester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81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5B90EC-4E8B-FDDC-325F-9A3A941A967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0888" y="115503"/>
            <a:ext cx="10024711" cy="6377372"/>
          </a:xfrm>
        </p:spPr>
        <p:txBody>
          <a:bodyPr>
            <a:normAutofit fontScale="6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Appendicitis in the Pregnant Patients contd.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Biochemical and laboratory indicators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used to support the diagnosis are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unreliable in pregnancy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Mild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physiologic leukocytosis of pregnancy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is a normal finding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C-reactive protein levels may also be physiologically elevated in pregnancy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obstetric emergencies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 a cause of abdominal pain, such as preterm labor, placental abruption, or uterine rupture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Negative appendectomy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 pregnant patients, as high as 25% to 50%, when it is based on clinical presentation alone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6454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64BCFC-4A79-82B6-CA42-BA438000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          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of Appendicitis on Pregnancy </a:t>
            </a:r>
            <a:r>
              <a:rPr lang="en-US" sz="3600" dirty="0"/>
              <a:t/>
            </a:r>
            <a:br>
              <a:rPr lang="en-US" sz="3600" dirty="0"/>
            </a:b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4A8FE4-4CBA-C623-852D-4B4FABEE9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Preoperative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 of diagnosis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crucial in the pregnant patients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preterm labor(11%) and fetal loss( 6%)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appendicitis.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Lowest rates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preterm labor and fetal loss (6% and 2%, respectively)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seen in cases of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uncomplicated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 (78%) and specificity (83%) of US appear to be reduced in pregnancy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of the presence of the gravid.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163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E51D28-6B33-E172-039C-0CA62230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Impact of Appendicitis on Pregnancy contd</a:t>
            </a: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3D45CF-8AEB-B2A5-916D-633EB63D5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038"/>
            <a:ext cx="10515600" cy="5106837"/>
          </a:xfrm>
        </p:spPr>
        <p:txBody>
          <a:bodyPr>
            <a:normAutofit fontScale="92500" lnSpcReduction="10000"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 findings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equivocal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gadolinium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contrast is a safe alternative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excellent soft tissue contrast resolution and lack of ionizing radiation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options laparoscopic and open appendectomy</a:t>
            </a:r>
            <a:endParaRPr lang="en-I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8891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5ED918-58C7-B4DC-537C-14F011FD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Appendicitis in the Elderly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FDCB476-566D-52ED-939A-9F3E54E24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787"/>
            <a:ext cx="10515600" cy="4810176"/>
          </a:xfrm>
        </p:spPr>
        <p:txBody>
          <a:bodyPr>
            <a:normAutofit/>
          </a:bodyPr>
          <a:lstStyle/>
          <a:p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the peak age for its occurrence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must be considered in the elderly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1. Acute diverticulitis (uncomplicated or complicated)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2. Malignant disease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3. Intestinal ischemia,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4. Ischemic colitis,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5. Complicated urinary tract infection, and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6. Perforated ulcer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9794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782346-5C6E-D81C-9367-B7E9896A1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7376"/>
            <a:ext cx="10515600" cy="1068404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Appendicitis in the Elderly contd</a:t>
            </a:r>
            <a:r>
              <a:rPr lang="en-IN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8F49C2-8F86-D9CE-7F14-3E81281FA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785"/>
            <a:ext cx="10515600" cy="528427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perforation rate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elderly population(40% to 70%)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Coexistence of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comorbidities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in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morbidity</a:t>
            </a:r>
          </a:p>
          <a:p>
            <a:pPr marL="0" indent="0">
              <a:buNone/>
            </a:pP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 is localized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peritonitis is absent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CT scanning of the abdomen should be performed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confirm the diagnosis and to </a:t>
            </a:r>
            <a:r>
              <a:rPr lang="en-US" sz="4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for other pathologic changes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Laparoscopic appendectomy is safe in the elderly</a:t>
            </a:r>
          </a:p>
          <a:p>
            <a:pPr marL="0" indent="0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severe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cardiomyopathy open approach preferred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avoid the deleterious effects of pneumoperitoneum</a:t>
            </a: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2695" y="5633049"/>
            <a:ext cx="11352362" cy="1088426"/>
          </a:xfrm>
        </p:spPr>
        <p:txBody>
          <a:bodyPr/>
          <a:lstStyle/>
          <a:p>
            <a:r>
              <a:rPr lang="en-IN" sz="1800" b="1" i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www.tatvakrishna.com</a:t>
            </a:r>
            <a:endParaRPr lang="en-IN" sz="1800" b="1" i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141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6AD76F-52A8-2FFD-3696-D0B47D5A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</a:t>
            </a:r>
            <a:r>
              <a:rPr lang="en-I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Postoperative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875131-4349-2FF6-EDE0-3417D4BB2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Site Infection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Intrabdominal collections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Intestinal obstruction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Paralytic ileus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atelectasis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Stump Appendicitis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pain</a:t>
            </a:r>
          </a:p>
          <a:p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Incisional/port site hernia</a:t>
            </a:r>
          </a:p>
          <a:p>
            <a:pPr marL="0" indent="0">
              <a:buNone/>
            </a:pPr>
            <a:r>
              <a:rPr lang="en-US" sz="8600" dirty="0"/>
              <a:t>                                     </a:t>
            </a:r>
          </a:p>
          <a:p>
            <a:pPr marL="0" indent="0">
              <a:buNone/>
            </a:pPr>
            <a:r>
              <a:rPr lang="en-US" sz="8600" dirty="0"/>
              <a:t>      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8097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0E968AD9-2454-3BA5-038B-7FF696D13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7" y="933651"/>
            <a:ext cx="12287450" cy="3599848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99FF99"/>
                </a:solidFill>
                <a:latin typeface="Rockwell Extra Bold" panose="02060903040505020403" pitchFamily="18" charset="0"/>
              </a:rPr>
              <a:t>                             </a:t>
            </a:r>
            <a:r>
              <a:rPr lang="en-IN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    YOU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www.tatvakrishna.com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748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APPENDICITS final</Template>
  <TotalTime>89</TotalTime>
  <Words>2212</Words>
  <Application>Microsoft Office PowerPoint</Application>
  <PresentationFormat>Widescreen</PresentationFormat>
  <Paragraphs>484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Arial Black</vt:lpstr>
      <vt:lpstr>Calibri</vt:lpstr>
      <vt:lpstr>Calibri Light</vt:lpstr>
      <vt:lpstr>Rockwell Extra Bold</vt:lpstr>
      <vt:lpstr>Times New Roman</vt:lpstr>
      <vt:lpstr>Office Theme</vt:lpstr>
      <vt:lpstr>PowerPoint Presentation</vt:lpstr>
      <vt:lpstr>                          Appendicitis</vt:lpstr>
      <vt:lpstr>            Embryology and anatomy</vt:lpstr>
      <vt:lpstr>     Embyology  and anatomy cont.</vt:lpstr>
      <vt:lpstr>PowerPoint Presentation</vt:lpstr>
      <vt:lpstr>                Acute appendicitis</vt:lpstr>
      <vt:lpstr>               Aetiology and Pathogenesis</vt:lpstr>
      <vt:lpstr>       Aetiology and Pathogenesis contd.</vt:lpstr>
      <vt:lpstr>                   Clinical Presentation</vt:lpstr>
      <vt:lpstr>                   Clinical Presentation contd.</vt:lpstr>
      <vt:lpstr>                    Physical Examination</vt:lpstr>
      <vt:lpstr>         Physical Examination contd.</vt:lpstr>
      <vt:lpstr>                   Laboratory Findings</vt:lpstr>
      <vt:lpstr>                                 Imaging</vt:lpstr>
      <vt:lpstr>                              C.T.Scan</vt:lpstr>
      <vt:lpstr>PowerPoint Presentation</vt:lpstr>
      <vt:lpstr>Features on a CT scan that suggest appendicitis </vt:lpstr>
      <vt:lpstr>PowerPoint Presentation</vt:lpstr>
      <vt:lpstr>          Ultrasonography of Abdomen</vt:lpstr>
      <vt:lpstr>PowerPoint Presentation</vt:lpstr>
      <vt:lpstr>                         USG contd.</vt:lpstr>
      <vt:lpstr>                                    MRI</vt:lpstr>
      <vt:lpstr>                   Differential Diagnosis</vt:lpstr>
      <vt:lpstr>       Conservative Treatment of Appendicitis</vt:lpstr>
      <vt:lpstr>               Operative Treatment of Appendicitis </vt:lpstr>
      <vt:lpstr>                     Open Appendectomy</vt:lpstr>
      <vt:lpstr>PowerPoint Presentation</vt:lpstr>
      <vt:lpstr>PowerPoint Presentation</vt:lpstr>
      <vt:lpstr>               Open appendicectomy contd.</vt:lpstr>
      <vt:lpstr>PowerPoint Presentation</vt:lpstr>
      <vt:lpstr>             Laparoscopic Appendectomy</vt:lpstr>
      <vt:lpstr>PowerPoint Presentation</vt:lpstr>
      <vt:lpstr>          Laparoscopic appendectomy contd.</vt:lpstr>
      <vt:lpstr>PowerPoint Presentation</vt:lpstr>
      <vt:lpstr>       Laparoscopic appendectomy contd. </vt:lpstr>
      <vt:lpstr>               Perforated Appendicitis</vt:lpstr>
      <vt:lpstr>          Perforated Appendicitis contd.</vt:lpstr>
      <vt:lpstr>                Perforated Appendicitis contd.</vt:lpstr>
      <vt:lpstr>           Perforated Appendicitis contd.</vt:lpstr>
      <vt:lpstr>     Delayed Presentation of Appendicitis</vt:lpstr>
      <vt:lpstr>        Treatment of Appendicular Mass</vt:lpstr>
      <vt:lpstr>   Treatment of Appendicular Mass contd.</vt:lpstr>
      <vt:lpstr>          Treatment of Appendicular Mass contd.</vt:lpstr>
      <vt:lpstr>       Treatment of Appendicular Mass contd.</vt:lpstr>
      <vt:lpstr>                      Incidental Appendectomy</vt:lpstr>
      <vt:lpstr>              Appendicitis in special conditions</vt:lpstr>
      <vt:lpstr>            Appendicitis in the Pregnant Patients contd. </vt:lpstr>
      <vt:lpstr>PowerPoint Presentation</vt:lpstr>
      <vt:lpstr>            Impact of Appendicitis on Pregnancy  </vt:lpstr>
      <vt:lpstr>     Impact of Appendicitis on Pregnancy contd.</vt:lpstr>
      <vt:lpstr>             Appendicitis in the Elderly</vt:lpstr>
      <vt:lpstr>            Appendicitis in the Elderly contd.</vt:lpstr>
      <vt:lpstr>                   Postoperative complications</vt:lpstr>
      <vt:lpstr>                             THANK    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aaditdhiman18@gmail.com</dc:creator>
  <cp:lastModifiedBy>DR R.K SINGH</cp:lastModifiedBy>
  <cp:revision>12</cp:revision>
  <dcterms:created xsi:type="dcterms:W3CDTF">2024-02-20T10:52:46Z</dcterms:created>
  <dcterms:modified xsi:type="dcterms:W3CDTF">2026-04-19T08:39:02Z</dcterms:modified>
</cp:coreProperties>
</file>