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396" r:id="rId2"/>
    <p:sldId id="364" r:id="rId3"/>
    <p:sldId id="365" r:id="rId4"/>
    <p:sldId id="375" r:id="rId5"/>
    <p:sldId id="376" r:id="rId6"/>
    <p:sldId id="363" r:id="rId7"/>
    <p:sldId id="366" r:id="rId8"/>
    <p:sldId id="394" r:id="rId9"/>
    <p:sldId id="395" r:id="rId10"/>
    <p:sldId id="367" r:id="rId11"/>
    <p:sldId id="368" r:id="rId12"/>
    <p:sldId id="358" r:id="rId13"/>
    <p:sldId id="374" r:id="rId14"/>
    <p:sldId id="369" r:id="rId15"/>
    <p:sldId id="371" r:id="rId16"/>
    <p:sldId id="287" r:id="rId17"/>
    <p:sldId id="373" r:id="rId18"/>
    <p:sldId id="289" r:id="rId19"/>
    <p:sldId id="290" r:id="rId20"/>
    <p:sldId id="294" r:id="rId21"/>
    <p:sldId id="295" r:id="rId22"/>
    <p:sldId id="296" r:id="rId23"/>
    <p:sldId id="309" r:id="rId24"/>
    <p:sldId id="297" r:id="rId25"/>
    <p:sldId id="298" r:id="rId26"/>
    <p:sldId id="299" r:id="rId27"/>
    <p:sldId id="300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90" r:id="rId36"/>
    <p:sldId id="393" r:id="rId37"/>
    <p:sldId id="392" r:id="rId38"/>
    <p:sldId id="285" r:id="rId39"/>
    <p:sldId id="333" r:id="rId40"/>
    <p:sldId id="338" r:id="rId41"/>
    <p:sldId id="342" r:id="rId42"/>
    <p:sldId id="344" r:id="rId43"/>
    <p:sldId id="345" r:id="rId44"/>
    <p:sldId id="348" r:id="rId45"/>
    <p:sldId id="351" r:id="rId46"/>
    <p:sldId id="397" r:id="rId47"/>
    <p:sldId id="260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326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D45E3-A17D-43AD-ADF3-2BA6F57E265A}" type="datetimeFigureOut">
              <a:rPr lang="en-IN" smtClean="0"/>
              <a:t>04-02-2026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01100-B183-4930-92AF-08F38E5D92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981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0DB6E-25C5-4057-A5CA-1D5F93D3D557}" type="datetimeFigureOut">
              <a:rPr lang="en-IN" smtClean="0"/>
              <a:pPr/>
              <a:t>04-02-2026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53691-7CEC-4F75-8A2B-87FE8C0D89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5725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53691-7CEC-4F75-8A2B-87FE8C0D8959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34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53691-7CEC-4F75-8A2B-87FE8C0D8959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34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4FE4-F737-4805-928D-D20FA684DBAA}" type="datetime1">
              <a:rPr lang="en-IN" smtClean="0"/>
              <a:t>04-02-2026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28AC-7459-46F1-BCDD-5CB1A8DF60BB}" type="datetime1">
              <a:rPr lang="en-IN" smtClean="0"/>
              <a:t>04-02-2026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FF69-DA30-4272-9E1F-4E99F4185242}" type="datetime1">
              <a:rPr lang="en-IN" smtClean="0"/>
              <a:t>04-02-2026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430B8-83C8-441D-9CDC-F4C66AB100C4}" type="datetime1">
              <a:rPr lang="en-IN" smtClean="0"/>
              <a:t>04-02-2026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A3C0-E5DD-416D-9BA1-6455A52A04C4}" type="datetime1">
              <a:rPr lang="en-IN" smtClean="0"/>
              <a:t>04-02-2026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E82-9CF1-4103-B955-888C7C6C253A}" type="datetime1">
              <a:rPr lang="en-IN" smtClean="0"/>
              <a:t>04-02-2026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919FF-DF0B-4E16-9031-046E6B548A9B}" type="datetime1">
              <a:rPr lang="en-IN" smtClean="0"/>
              <a:t>04-02-2026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9826-45B3-40DD-BF61-0A31FDA51F3F}" type="datetime1">
              <a:rPr lang="en-IN" smtClean="0"/>
              <a:t>04-02-2026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8B9F-5191-4F10-810B-618C66655730}" type="datetime1">
              <a:rPr lang="en-IN" smtClean="0"/>
              <a:t>04-02-2026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4B167-A5A9-487C-9A9E-53DB27358A2D}" type="datetime1">
              <a:rPr lang="en-IN" smtClean="0"/>
              <a:t>04-02-2026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0601-7398-4350-AD05-5899C62A7C00}" type="datetime1">
              <a:rPr lang="en-IN" smtClean="0"/>
              <a:t>04-02-2026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C25E143-1CE8-4AE3-A614-61950B264AC8}" type="datetime1">
              <a:rPr lang="en-IN" smtClean="0"/>
              <a:t>04-02-2026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C326B0-B9C2-4FD0-B010-21B7DD78CFC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>
              <a:buNone/>
            </a:pPr>
            <a:endParaRPr lang="en-IN" sz="9600" b="1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IN" sz="9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</a:t>
            </a:r>
            <a:r>
              <a:rPr lang="en-IN" sz="9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THERAPY</a:t>
            </a:r>
          </a:p>
          <a:p>
            <a:pPr>
              <a:buNone/>
            </a:pPr>
            <a:endParaRPr lang="en-IN" dirty="0" smtClean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23528" y="5589240"/>
            <a:ext cx="8073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https://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tatvakrishna.com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Introduction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Fluid therapy is the administration of fluid to a patient as a treatment or preventative measure.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It can be administered via an intravenous,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Intraperitoneal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,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intraosseus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subcutaneous and oral routes.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60% of total body weight is accounted for by the total body water.</a:t>
            </a:r>
          </a:p>
          <a:p>
            <a:pPr>
              <a:buFont typeface="Arial" pitchFamily="34" charset="0"/>
              <a:buChar char="•"/>
            </a:pPr>
            <a:endParaRPr lang="en-IN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4348" y="571480"/>
            <a:ext cx="7758138" cy="46148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dirty="0" smtClean="0">
                <a:solidFill>
                  <a:schemeClr val="bg1"/>
                </a:solidFill>
              </a:rPr>
              <a:t>Total body water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(60% of total body weight)                            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Extracellular fluid                                           intracellular fluid</a:t>
            </a:r>
          </a:p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(20% of TBW)                                                     (40% of TBW)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Plasma volume             interstitial fluid</a:t>
            </a:r>
          </a:p>
          <a:p>
            <a:pPr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(5% of TBW)                (15% of TBW)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57290" y="1643050"/>
            <a:ext cx="5786478" cy="1071570"/>
            <a:chOff x="500042" y="1428728"/>
            <a:chExt cx="5715040" cy="1143008"/>
          </a:xfrm>
        </p:grpSpPr>
        <p:sp>
          <p:nvSpPr>
            <p:cNvPr id="8" name="Down Arrow 7"/>
            <p:cNvSpPr/>
            <p:nvPr/>
          </p:nvSpPr>
          <p:spPr>
            <a:xfrm>
              <a:off x="3214686" y="1428728"/>
              <a:ext cx="214314" cy="5715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00042" y="2000232"/>
              <a:ext cx="564360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Down Arrow 9"/>
            <p:cNvSpPr/>
            <p:nvPr/>
          </p:nvSpPr>
          <p:spPr>
            <a:xfrm>
              <a:off x="6000768" y="2000232"/>
              <a:ext cx="214314" cy="5715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Down Arrow 10"/>
            <p:cNvSpPr/>
            <p:nvPr/>
          </p:nvSpPr>
          <p:spPr>
            <a:xfrm>
              <a:off x="500042" y="2000232"/>
              <a:ext cx="214314" cy="5715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13" name="Straight Connector 12"/>
          <p:cNvCxnSpPr/>
          <p:nvPr/>
        </p:nvCxnSpPr>
        <p:spPr>
          <a:xfrm rot="5400000">
            <a:off x="2192566" y="3593858"/>
            <a:ext cx="472589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074870" y="3857628"/>
            <a:ext cx="3497130" cy="476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839102" y="4090064"/>
            <a:ext cx="467095" cy="222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4375282" y="4054346"/>
            <a:ext cx="395657" cy="2221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                Fluid balance in body</a:t>
            </a: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F</a:t>
            </a:r>
            <a:r>
              <a:rPr lang="en-US" b="1" dirty="0" smtClean="0">
                <a:solidFill>
                  <a:schemeClr val="bg1"/>
                </a:solidFill>
              </a:rPr>
              <a:t>luid intake </a:t>
            </a:r>
            <a:r>
              <a:rPr lang="en-US" i="1" dirty="0" smtClean="0">
                <a:solidFill>
                  <a:schemeClr val="bg1"/>
                </a:solidFill>
              </a:rPr>
              <a:t>– 1)</a:t>
            </a:r>
            <a:r>
              <a:rPr lang="en-US" dirty="0" smtClean="0">
                <a:solidFill>
                  <a:schemeClr val="bg1"/>
                </a:solidFill>
              </a:rPr>
              <a:t> exogenous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                        water from beverage-1200ml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                       water from ‛solid food ’ -1000ml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                           2</a:t>
            </a:r>
            <a:r>
              <a:rPr lang="en-US" dirty="0" smtClean="0">
                <a:solidFill>
                  <a:schemeClr val="bg1"/>
                </a:solidFill>
              </a:rPr>
              <a:t>) endogenous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   water from oxidation - 300ml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     </a:t>
            </a:r>
            <a:r>
              <a:rPr lang="en-US" b="1" dirty="0" smtClean="0">
                <a:solidFill>
                  <a:schemeClr val="bg1"/>
                </a:solidFill>
              </a:rPr>
              <a:t>Fluid output-    </a:t>
            </a:r>
            <a:r>
              <a:rPr lang="en-US" i="1" dirty="0" smtClean="0">
                <a:solidFill>
                  <a:schemeClr val="bg1"/>
                </a:solidFill>
              </a:rPr>
              <a:t>~ </a:t>
            </a:r>
            <a:r>
              <a:rPr lang="en-US" dirty="0" smtClean="0">
                <a:solidFill>
                  <a:schemeClr val="bg1"/>
                </a:solidFill>
              </a:rPr>
              <a:t>urine   -   1500ml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                              ~</a:t>
            </a:r>
            <a:r>
              <a:rPr lang="en-US" dirty="0" smtClean="0">
                <a:solidFill>
                  <a:schemeClr val="bg1"/>
                </a:solidFill>
              </a:rPr>
              <a:t>insensible loss from skin and                   lung   900ml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    ~ </a:t>
            </a:r>
            <a:r>
              <a:rPr lang="en-US" dirty="0" err="1" smtClean="0">
                <a:solidFill>
                  <a:schemeClr val="bg1"/>
                </a:solidFill>
              </a:rPr>
              <a:t>Faeces</a:t>
            </a:r>
            <a:r>
              <a:rPr lang="en-US" dirty="0" smtClean="0">
                <a:solidFill>
                  <a:schemeClr val="bg1"/>
                </a:solidFill>
              </a:rPr>
              <a:t> -100ml</a:t>
            </a:r>
            <a:r>
              <a:rPr lang="en-US" i="1" dirty="0" smtClean="0">
                <a:solidFill>
                  <a:schemeClr val="bg1"/>
                </a:solidFill>
              </a:rPr>
              <a:t/>
            </a:r>
            <a:br>
              <a:rPr lang="en-US" i="1" dirty="0" smtClean="0">
                <a:solidFill>
                  <a:schemeClr val="bg1"/>
                </a:solidFill>
              </a:rPr>
            </a:br>
            <a:endParaRPr lang="en-IN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643998" cy="107157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smtClean="0">
                <a:solidFill>
                  <a:srgbClr val="FFC000"/>
                </a:solidFill>
              </a:rPr>
              <a:t>Electrolyte conc. Of body fluid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effectLst/>
              </a:rPr>
              <a:t>Electrolytes</a:t>
            </a:r>
            <a:r>
              <a:rPr lang="en-US" dirty="0" smtClean="0">
                <a:solidFill>
                  <a:schemeClr val="bg1"/>
                </a:solidFill>
              </a:rPr>
              <a:t>        </a:t>
            </a:r>
            <a:r>
              <a:rPr lang="en-US" sz="3100" dirty="0" smtClean="0">
                <a:solidFill>
                  <a:schemeClr val="bg1"/>
                </a:solidFill>
              </a:rPr>
              <a:t>ECF                 ICF</a:t>
            </a:r>
            <a:endParaRPr lang="en-IN" sz="31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5720" y="1500174"/>
            <a:ext cx="8658228" cy="5643578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</a:t>
            </a:r>
            <a:r>
              <a:rPr lang="en-US" sz="1800" dirty="0" smtClean="0">
                <a:solidFill>
                  <a:schemeClr val="bg1"/>
                </a:solidFill>
              </a:rPr>
              <a:t>(</a:t>
            </a:r>
            <a:r>
              <a:rPr lang="en-US" sz="1800" dirty="0" err="1" smtClean="0">
                <a:solidFill>
                  <a:schemeClr val="bg1"/>
                </a:solidFill>
              </a:rPr>
              <a:t>mEq</a:t>
            </a:r>
            <a:r>
              <a:rPr lang="en-US" sz="1800" dirty="0" smtClean="0">
                <a:solidFill>
                  <a:schemeClr val="bg1"/>
                </a:solidFill>
              </a:rPr>
              <a:t>/L)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Sodium                       142                          10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Potassium                   4                              150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Chloride                      104                           2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Bicarbonates                24                            6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Calcium                        5                              0.01</a:t>
            </a:r>
            <a:endParaRPr lang="en-IN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Magnesium                  3                              40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Phosphate and             8                              150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Sulphates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4357750" y="22859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1472" y="642918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C000"/>
                </a:solidFill>
              </a:rPr>
              <a:t>Fluid rate calculation</a:t>
            </a:r>
            <a:br>
              <a:rPr lang="en-US" sz="5400" dirty="0" smtClean="0">
                <a:solidFill>
                  <a:srgbClr val="FFC000"/>
                </a:solidFill>
              </a:rPr>
            </a:br>
            <a:endParaRPr lang="en-IN" sz="5400" dirty="0">
              <a:solidFill>
                <a:srgbClr val="FFC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IN" dirty="0" smtClean="0">
                <a:solidFill>
                  <a:schemeClr val="bg1"/>
                </a:solidFill>
              </a:rPr>
              <a:t>There are 3 elements to be considered </a:t>
            </a:r>
          </a:p>
          <a:p>
            <a:pPr marL="651510" indent="-514350">
              <a:buFont typeface="+mj-lt"/>
              <a:buAutoNum type="arabicPeriod"/>
            </a:pPr>
            <a:r>
              <a:rPr lang="en-IN" dirty="0" smtClean="0">
                <a:solidFill>
                  <a:schemeClr val="bg1"/>
                </a:solidFill>
              </a:rPr>
              <a:t>Replacement 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Maintenance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Ongoing loss</a:t>
            </a:r>
            <a:r>
              <a:rPr lang="en-IN" dirty="0" err="1" smtClean="0">
                <a:solidFill>
                  <a:schemeClr val="bg1"/>
                </a:solidFill>
              </a:rPr>
              <a:t>es</a:t>
            </a:r>
            <a:r>
              <a:rPr lang="en-IN" dirty="0" smtClean="0">
                <a:solidFill>
                  <a:schemeClr val="bg1"/>
                </a:solidFill>
              </a:rPr>
              <a:t> </a:t>
            </a:r>
          </a:p>
          <a:p>
            <a:pPr marL="651510" indent="-51435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Total fluid requirement=</a:t>
            </a:r>
            <a:r>
              <a:rPr lang="en-IN" sz="2800" dirty="0" smtClean="0">
                <a:solidFill>
                  <a:schemeClr val="bg1"/>
                </a:solidFill>
              </a:rPr>
              <a:t>Replacement + </a:t>
            </a:r>
            <a:r>
              <a:rPr lang="en-US" sz="2800" dirty="0" err="1" smtClean="0">
                <a:solidFill>
                  <a:schemeClr val="bg1"/>
                </a:solidFill>
              </a:rPr>
              <a:t>Maintainence</a:t>
            </a:r>
            <a:r>
              <a:rPr lang="en-US" sz="2800" dirty="0" smtClean="0">
                <a:solidFill>
                  <a:schemeClr val="bg1"/>
                </a:solidFill>
              </a:rPr>
              <a:t> + Ongoing loss</a:t>
            </a:r>
            <a:r>
              <a:rPr lang="en-IN" sz="2800" dirty="0" err="1" smtClean="0">
                <a:solidFill>
                  <a:schemeClr val="bg1"/>
                </a:solidFill>
              </a:rPr>
              <a:t>es</a:t>
            </a:r>
            <a:endParaRPr lang="en-IN" sz="2800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26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Replacement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Calculated on the bases of dehydration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The fluid amount required for replacement within a 24 hr period ,the percentage of dehydration is used in following calculation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r>
              <a:rPr lang="en-US" sz="3200" dirty="0" smtClean="0">
                <a:solidFill>
                  <a:schemeClr val="bg1"/>
                </a:solidFill>
              </a:rPr>
              <a:t>Replacement =%dehydration x body                         weight(kg)x10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/>
          <a:lstStyle/>
          <a:p>
            <a:r>
              <a:rPr lang="en-US" dirty="0" err="1" smtClean="0">
                <a:solidFill>
                  <a:srgbClr val="FFC000"/>
                </a:solidFill>
              </a:rPr>
              <a:t>Dehyration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8572592" cy="5500726"/>
          </a:xfrm>
          <a:ln w="28575"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</a:t>
            </a:r>
            <a:r>
              <a:rPr lang="en-US" b="1" dirty="0" smtClean="0">
                <a:solidFill>
                  <a:schemeClr val="bg1"/>
                </a:solidFill>
              </a:rPr>
              <a:t>Mild                  Moderate               Severe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Condition</a:t>
            </a:r>
            <a:r>
              <a:rPr lang="en-US" dirty="0" smtClean="0">
                <a:solidFill>
                  <a:schemeClr val="bg1"/>
                </a:solidFill>
              </a:rPr>
              <a:t>    Well alert         Irritable             Lethargic 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Eyes</a:t>
            </a:r>
            <a:r>
              <a:rPr lang="en-US" dirty="0" smtClean="0">
                <a:solidFill>
                  <a:schemeClr val="bg1"/>
                </a:solidFill>
              </a:rPr>
              <a:t>             normal             sunken             very sunken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            &amp; dry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Tears            present            absent                 </a:t>
            </a:r>
            <a:r>
              <a:rPr lang="en-US" dirty="0" err="1" smtClean="0">
                <a:solidFill>
                  <a:schemeClr val="bg1"/>
                </a:solidFill>
              </a:rPr>
              <a:t>absent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Mouth &amp;</a:t>
            </a:r>
            <a:r>
              <a:rPr lang="en-US" dirty="0" smtClean="0">
                <a:solidFill>
                  <a:schemeClr val="bg1"/>
                </a:solidFill>
              </a:rPr>
              <a:t>      Moist                dry                    very dry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Tongue</a:t>
            </a:r>
            <a:endParaRPr lang="en-IN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i="1" dirty="0" err="1" smtClean="0">
                <a:solidFill>
                  <a:schemeClr val="bg1"/>
                </a:solidFill>
              </a:rPr>
              <a:t>Thrist</a:t>
            </a:r>
            <a:r>
              <a:rPr lang="en-US" i="1" dirty="0" smtClean="0">
                <a:solidFill>
                  <a:schemeClr val="bg1"/>
                </a:solidFill>
              </a:rPr>
              <a:t>           </a:t>
            </a:r>
            <a:r>
              <a:rPr lang="en-US" dirty="0" smtClean="0">
                <a:solidFill>
                  <a:schemeClr val="bg1"/>
                </a:solidFill>
              </a:rPr>
              <a:t>drink            </a:t>
            </a:r>
            <a:r>
              <a:rPr lang="en-US" dirty="0" err="1" smtClean="0">
                <a:solidFill>
                  <a:schemeClr val="bg1"/>
                </a:solidFill>
              </a:rPr>
              <a:t>thristy</a:t>
            </a:r>
            <a:r>
              <a:rPr lang="en-US" dirty="0" smtClean="0">
                <a:solidFill>
                  <a:schemeClr val="bg1"/>
                </a:solidFill>
              </a:rPr>
              <a:t>, drinks    drink poorly                   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normally           eagerly         or not able to        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                drink</a:t>
            </a:r>
          </a:p>
          <a:p>
            <a:pPr>
              <a:buNone/>
            </a:pPr>
            <a:r>
              <a:rPr lang="en-US" i="1" dirty="0" smtClean="0">
                <a:solidFill>
                  <a:schemeClr val="bg1"/>
                </a:solidFill>
              </a:rPr>
              <a:t>Skin pinch   </a:t>
            </a:r>
            <a:r>
              <a:rPr lang="en-US" dirty="0" smtClean="0">
                <a:solidFill>
                  <a:schemeClr val="bg1"/>
                </a:solidFill>
              </a:rPr>
              <a:t>goes                   </a:t>
            </a:r>
            <a:r>
              <a:rPr lang="en-US" dirty="0" err="1" smtClean="0">
                <a:solidFill>
                  <a:schemeClr val="bg1"/>
                </a:solidFill>
              </a:rPr>
              <a:t>goes</a:t>
            </a:r>
            <a:r>
              <a:rPr lang="en-US" dirty="0" smtClean="0">
                <a:solidFill>
                  <a:schemeClr val="bg1"/>
                </a:solidFill>
              </a:rPr>
              <a:t>                  </a:t>
            </a:r>
            <a:r>
              <a:rPr lang="en-US" dirty="0" err="1" smtClean="0">
                <a:solidFill>
                  <a:schemeClr val="bg1"/>
                </a:solidFill>
              </a:rPr>
              <a:t>goes</a:t>
            </a:r>
            <a:r>
              <a:rPr lang="en-US" dirty="0" smtClean="0">
                <a:solidFill>
                  <a:schemeClr val="bg1"/>
                </a:solidFill>
              </a:rPr>
              <a:t> back very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back </a:t>
            </a:r>
            <a:r>
              <a:rPr lang="en-US" dirty="0" err="1" smtClean="0">
                <a:solidFill>
                  <a:schemeClr val="bg1"/>
                </a:solidFill>
              </a:rPr>
              <a:t>quikly</a:t>
            </a:r>
            <a:r>
              <a:rPr lang="en-US" dirty="0" smtClean="0">
                <a:solidFill>
                  <a:schemeClr val="bg1"/>
                </a:solidFill>
              </a:rPr>
              <a:t>     back slowly        </a:t>
            </a:r>
            <a:r>
              <a:rPr lang="en-US" dirty="0" err="1" smtClean="0">
                <a:solidFill>
                  <a:schemeClr val="bg1"/>
                </a:solidFill>
              </a:rPr>
              <a:t>slowly</a:t>
            </a:r>
            <a:endParaRPr lang="en-IN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642180" y="3856834"/>
            <a:ext cx="5572164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214414" y="3786190"/>
            <a:ext cx="5429288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501224" y="3786190"/>
            <a:ext cx="5428494" cy="79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% of Dehydration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Mild dehydration  -  4% body weight fluid deficit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Moderate dehydration -  6-8% body weight fluid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                  deficit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Severe dehydration  -  10% body weight fluid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             deficit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Maintenance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just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It is the basic rate which a patient requires during a 24 hr periods </a:t>
            </a:r>
          </a:p>
          <a:p>
            <a:pPr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It is commonly calculated as    </a:t>
            </a:r>
          </a:p>
          <a:p>
            <a:pPr algn="just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chemeClr val="bg1"/>
                </a:solidFill>
              </a:rPr>
              <a:t>50 ml /kg/24 hr or 2ml/kg/hr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Ongoing losses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This is calculated on the basis of predicted fluid amount lost by a patient within a 24hr period 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Commonly losses include vomiting and diarrhoea 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 some patients their may be no ongoing losses so this step can be skipped 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Ongoing losses =Amt /loss (ml) x body weight(kg)x no of losses .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Calcultions</a:t>
            </a:r>
            <a:r>
              <a:rPr lang="en-US" dirty="0" smtClean="0">
                <a:solidFill>
                  <a:srgbClr val="FFC000"/>
                </a:solidFill>
              </a:rPr>
              <a:t> for drip management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536" y="1295400"/>
            <a:ext cx="8176992" cy="4419616"/>
          </a:xfrm>
          <a:prstGeom prst="rect">
            <a:avLst/>
          </a:prstGeom>
        </p:spPr>
        <p:txBody>
          <a:bodyPr/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785786" y="1357298"/>
            <a:ext cx="785818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solidFill>
                  <a:schemeClr val="bg1"/>
                </a:solidFill>
              </a:rPr>
              <a:t>15 drops =1 ml</a:t>
            </a:r>
          </a:p>
          <a:p>
            <a:pPr marL="514350" indent="-514350"/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n-US" sz="2800" dirty="0" smtClean="0">
                <a:solidFill>
                  <a:schemeClr val="bg1"/>
                </a:solidFill>
              </a:rPr>
              <a:t>B.“RULE OF TEN” for fluid calculation for 24hrs </a:t>
            </a:r>
          </a:p>
          <a:p>
            <a:pPr marL="514350" indent="-514350"/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sz="2400" dirty="0" smtClean="0">
                <a:solidFill>
                  <a:schemeClr val="bg1"/>
                </a:solidFill>
              </a:rPr>
              <a:t>I.V.FLUID in </a:t>
            </a:r>
            <a:r>
              <a:rPr lang="en-US" sz="2400" dirty="0" err="1" smtClean="0">
                <a:solidFill>
                  <a:schemeClr val="bg1"/>
                </a:solidFill>
              </a:rPr>
              <a:t>litre</a:t>
            </a:r>
            <a:r>
              <a:rPr lang="en-US" sz="2400" dirty="0" smtClean="0">
                <a:solidFill>
                  <a:schemeClr val="bg1"/>
                </a:solidFill>
              </a:rPr>
              <a:t>/24 hx10=drop rate /min</a:t>
            </a:r>
          </a:p>
          <a:p>
            <a:pPr marL="514350" indent="-514350"/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n-US" sz="2400" dirty="0" smtClean="0">
                <a:solidFill>
                  <a:schemeClr val="bg1"/>
                </a:solidFill>
              </a:rPr>
              <a:t>C. “</a:t>
            </a:r>
            <a:r>
              <a:rPr lang="en-US" sz="2800" dirty="0" smtClean="0">
                <a:solidFill>
                  <a:schemeClr val="bg1"/>
                </a:solidFill>
              </a:rPr>
              <a:t>RULE OF FOUR</a:t>
            </a:r>
            <a:r>
              <a:rPr lang="en-US" sz="2400" dirty="0" smtClean="0">
                <a:solidFill>
                  <a:schemeClr val="bg1"/>
                </a:solidFill>
              </a:rPr>
              <a:t>” for fluid calculation for 1 hr     </a:t>
            </a:r>
          </a:p>
          <a:p>
            <a:pPr marL="514350" indent="-514350"/>
            <a:r>
              <a:rPr lang="en-US" sz="2400" dirty="0" smtClean="0">
                <a:solidFill>
                  <a:schemeClr val="bg1"/>
                </a:solidFill>
              </a:rPr>
              <a:t>       Volume in ml per hour /4=drop rate /min</a:t>
            </a:r>
          </a:p>
          <a:p>
            <a:pPr marL="514350" indent="-514350"/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r>
              <a:rPr lang="en-US" sz="2400" dirty="0" smtClean="0">
                <a:solidFill>
                  <a:schemeClr val="bg1"/>
                </a:solidFill>
              </a:rPr>
              <a:t>D .  Drop rate calculation for any parameter</a:t>
            </a:r>
          </a:p>
          <a:p>
            <a:pPr marL="514350" indent="-514350"/>
            <a:r>
              <a:rPr lang="en-US" sz="2400" dirty="0" smtClean="0">
                <a:solidFill>
                  <a:schemeClr val="bg1"/>
                </a:solidFill>
              </a:rPr>
              <a:t>        volume to be infused in ml          = drop rate /min</a:t>
            </a:r>
          </a:p>
          <a:p>
            <a:pPr marL="514350" indent="-514350"/>
            <a:r>
              <a:rPr lang="en-US" sz="2400" dirty="0" smtClean="0">
                <a:solidFill>
                  <a:schemeClr val="bg1"/>
                </a:solidFill>
              </a:rPr>
              <a:t>         duration of infusion in hours x4</a:t>
            </a:r>
          </a:p>
          <a:p>
            <a:pPr marL="514350" indent="-514350"/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endParaRPr lang="en-US" sz="2400" dirty="0" smtClean="0">
              <a:solidFill>
                <a:schemeClr val="bg1"/>
              </a:solidFill>
            </a:endParaRPr>
          </a:p>
          <a:p>
            <a:pPr marL="514350" indent="-514350"/>
            <a:endParaRPr lang="en-US" sz="2800" dirty="0" smtClean="0">
              <a:solidFill>
                <a:schemeClr val="bg1"/>
              </a:solidFill>
            </a:endParaRPr>
          </a:p>
          <a:p>
            <a:pPr marL="514350" indent="-514350"/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/>
              <a:t>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57290" y="5357826"/>
            <a:ext cx="4357718" cy="15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56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IV Infusion Method</a:t>
            </a:r>
            <a:endParaRPr lang="en-IN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857620" y="1285860"/>
            <a:ext cx="1928826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smtClean="0">
                <a:solidFill>
                  <a:schemeClr val="bg1"/>
                </a:solidFill>
              </a:rPr>
              <a:t>Iv bolus –(iv push)</a:t>
            </a:r>
            <a:endParaRPr lang="en-IN" b="1" i="1" dirty="0"/>
          </a:p>
        </p:txBody>
      </p:sp>
      <p:sp>
        <p:nvSpPr>
          <p:cNvPr id="4" name="Oval 3"/>
          <p:cNvSpPr/>
          <p:nvPr/>
        </p:nvSpPr>
        <p:spPr>
          <a:xfrm>
            <a:off x="3786182" y="3571876"/>
            <a:ext cx="1857388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smtClean="0">
                <a:solidFill>
                  <a:schemeClr val="bg1"/>
                </a:solidFill>
              </a:rPr>
              <a:t>Iv infusion method</a:t>
            </a:r>
            <a:endParaRPr lang="en-IN" b="1" i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857356" y="5286388"/>
            <a:ext cx="2286016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smtClean="0">
                <a:solidFill>
                  <a:schemeClr val="bg1"/>
                </a:solidFill>
              </a:rPr>
              <a:t>Intermittent infusion</a:t>
            </a:r>
            <a:endParaRPr lang="en-IN" b="1" i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429256" y="5214950"/>
            <a:ext cx="2071702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Continuous drip infusion</a:t>
            </a:r>
            <a:endParaRPr lang="en-IN" b="1" i="1" dirty="0">
              <a:solidFill>
                <a:schemeClr val="bg1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10800000">
            <a:off x="4572000" y="2857496"/>
            <a:ext cx="357190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own Arrow 7"/>
          <p:cNvSpPr/>
          <p:nvPr/>
        </p:nvSpPr>
        <p:spPr>
          <a:xfrm rot="2646706">
            <a:off x="3150337" y="4386602"/>
            <a:ext cx="407755" cy="801389"/>
          </a:xfrm>
          <a:prstGeom prst="downArrow">
            <a:avLst>
              <a:gd name="adj1" fmla="val 37451"/>
              <a:gd name="adj2" fmla="val 345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Down Arrow 8"/>
          <p:cNvSpPr/>
          <p:nvPr/>
        </p:nvSpPr>
        <p:spPr>
          <a:xfrm rot="18762991">
            <a:off x="5800958" y="4450050"/>
            <a:ext cx="407755" cy="801389"/>
          </a:xfrm>
          <a:prstGeom prst="downArrow">
            <a:avLst>
              <a:gd name="adj1" fmla="val 37451"/>
              <a:gd name="adj2" fmla="val 345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Types of fluids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Crystalloid </a:t>
            </a:r>
            <a:r>
              <a:rPr lang="en-US" dirty="0" smtClean="0">
                <a:solidFill>
                  <a:schemeClr val="bg1"/>
                </a:solidFill>
              </a:rPr>
              <a:t>-Fluids with small “</a:t>
            </a:r>
            <a:r>
              <a:rPr lang="en-US" dirty="0" err="1" smtClean="0">
                <a:solidFill>
                  <a:schemeClr val="bg1"/>
                </a:solidFill>
              </a:rPr>
              <a:t>crystalizable</a:t>
            </a:r>
            <a:r>
              <a:rPr lang="en-US" dirty="0" smtClean="0">
                <a:solidFill>
                  <a:schemeClr val="bg1"/>
                </a:solidFill>
              </a:rPr>
              <a:t>” particles like </a:t>
            </a:r>
            <a:r>
              <a:rPr lang="en-US" dirty="0" err="1" smtClean="0">
                <a:solidFill>
                  <a:schemeClr val="bg1"/>
                </a:solidFill>
              </a:rPr>
              <a:t>NaCl</a:t>
            </a:r>
            <a:r>
              <a:rPr lang="en-US" dirty="0" smtClean="0">
                <a:solidFill>
                  <a:schemeClr val="bg1"/>
                </a:solidFill>
              </a:rPr>
              <a:t> are called crystalloids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Colloid</a:t>
            </a:r>
            <a:r>
              <a:rPr lang="en-US" dirty="0" smtClean="0">
                <a:solidFill>
                  <a:schemeClr val="bg1"/>
                </a:solidFill>
              </a:rPr>
              <a:t>-Fluids with large particles like    albumin are called colloids</a:t>
            </a:r>
            <a:r>
              <a:rPr lang="en-US" dirty="0" smtClean="0">
                <a:solidFill>
                  <a:srgbClr val="FFC000"/>
                </a:solidFill>
              </a:rPr>
              <a:t>..</a:t>
            </a:r>
          </a:p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    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Colloids  stay in the circulation and much smaller amounts can be used for  volume expansion. (250ml Albumin = 4 L NS)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Crystalloids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D5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NS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DNS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RL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ISOLTYTE  FLUIDS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5 % dextrose 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141168"/>
          </a:xfrm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Composition :  </a:t>
            </a:r>
            <a:r>
              <a:rPr lang="en-IN" dirty="0" smtClean="0">
                <a:solidFill>
                  <a:schemeClr val="bg1"/>
                </a:solidFill>
              </a:rPr>
              <a:t>Glucose 50 gm</a:t>
            </a: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Pharmacological basis </a:t>
            </a:r>
            <a:r>
              <a:rPr lang="en-IN" dirty="0" smtClean="0">
                <a:solidFill>
                  <a:schemeClr val="bg1"/>
                </a:solidFill>
              </a:rPr>
              <a:t>: </a:t>
            </a:r>
          </a:p>
          <a:p>
            <a:pPr marL="137160" indent="0">
              <a:buNone/>
            </a:pPr>
            <a:r>
              <a:rPr lang="en-IN" dirty="0" smtClean="0">
                <a:solidFill>
                  <a:schemeClr val="bg1"/>
                </a:solidFill>
              </a:rPr>
              <a:t>       Corrects dehydration and supplies energy( 170Kcal/L)</a:t>
            </a:r>
          </a:p>
          <a:p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Indications :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Prevention and treatment of dehydration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P</a:t>
            </a:r>
            <a:r>
              <a:rPr lang="en-IN" dirty="0" smtClean="0">
                <a:solidFill>
                  <a:schemeClr val="bg1"/>
                </a:solidFill>
              </a:rPr>
              <a:t>re and post op fluid replacement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IV administration of various drugs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P</a:t>
            </a:r>
            <a:r>
              <a:rPr lang="en-IN" dirty="0" smtClean="0">
                <a:solidFill>
                  <a:schemeClr val="bg1"/>
                </a:solidFill>
              </a:rPr>
              <a:t>revention of ketosis in starvation, vomiting, diarrhoea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Adequate glucose infusion protects liver against toxic substances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Correction of </a:t>
            </a:r>
            <a:r>
              <a:rPr lang="en-IN" dirty="0" err="1" smtClean="0">
                <a:solidFill>
                  <a:schemeClr val="bg1"/>
                </a:solidFill>
              </a:rPr>
              <a:t>hypernatremia</a:t>
            </a:r>
            <a:r>
              <a:rPr lang="en-IN" dirty="0" smtClean="0">
                <a:solidFill>
                  <a:schemeClr val="bg1"/>
                </a:solidFill>
              </a:rPr>
              <a:t> (&gt;145 </a:t>
            </a:r>
            <a:r>
              <a:rPr lang="en-IN" dirty="0" err="1" smtClean="0">
                <a:solidFill>
                  <a:schemeClr val="bg1"/>
                </a:solidFill>
              </a:rPr>
              <a:t>mEq</a:t>
            </a:r>
            <a:r>
              <a:rPr lang="en-IN" dirty="0" smtClean="0">
                <a:solidFill>
                  <a:schemeClr val="bg1"/>
                </a:solidFill>
              </a:rPr>
              <a:t>/L) </a:t>
            </a:r>
          </a:p>
          <a:p>
            <a:pPr marL="137160" indent="0">
              <a:buNone/>
            </a:pPr>
            <a:endParaRPr lang="en-IN" dirty="0" smtClean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42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8507288" cy="506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Contra indications of D5</a:t>
            </a:r>
          </a:p>
          <a:p>
            <a:pPr>
              <a:buFont typeface="Arial" pitchFamily="34" charset="0"/>
              <a:buChar char="•"/>
            </a:pPr>
            <a:r>
              <a:rPr lang="en-IN" i="1" dirty="0" smtClean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Uncontrolled </a:t>
            </a:r>
            <a:r>
              <a:rPr lang="en-IN" dirty="0">
                <a:solidFill>
                  <a:schemeClr val="bg1"/>
                </a:solidFill>
              </a:rPr>
              <a:t>DM , severe hyperglycaemia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dirty="0">
                <a:solidFill>
                  <a:schemeClr val="bg1"/>
                </a:solidFill>
              </a:rPr>
              <a:t>C</a:t>
            </a:r>
            <a:r>
              <a:rPr lang="en-IN" dirty="0" smtClean="0">
                <a:solidFill>
                  <a:schemeClr val="bg1"/>
                </a:solidFill>
              </a:rPr>
              <a:t>erebral oedema, neurosurgical procedures</a:t>
            </a:r>
          </a:p>
          <a:p>
            <a:pPr>
              <a:buNone/>
            </a:pPr>
            <a:r>
              <a:rPr lang="en-IN" dirty="0" smtClean="0">
                <a:solidFill>
                  <a:schemeClr val="bg1"/>
                </a:solidFill>
              </a:rPr>
              <a:t>      </a:t>
            </a:r>
            <a:r>
              <a:rPr lang="en-IN" dirty="0" err="1" smtClean="0">
                <a:solidFill>
                  <a:schemeClr val="bg1"/>
                </a:solidFill>
              </a:rPr>
              <a:t>Hypovolaemic</a:t>
            </a:r>
            <a:r>
              <a:rPr lang="en-IN" dirty="0" smtClean="0">
                <a:solidFill>
                  <a:schemeClr val="bg1"/>
                </a:solidFill>
              </a:rPr>
              <a:t> shock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Hyponatraemia , water intoxication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Rate of administration </a:t>
            </a:r>
            <a:r>
              <a:rPr lang="en-IN" dirty="0" smtClean="0">
                <a:solidFill>
                  <a:schemeClr val="bg1"/>
                </a:solidFill>
              </a:rPr>
              <a:t>– 0.5 gm/</a:t>
            </a:r>
            <a:r>
              <a:rPr lang="en-IN" dirty="0" err="1" smtClean="0">
                <a:solidFill>
                  <a:schemeClr val="bg1"/>
                </a:solidFill>
              </a:rPr>
              <a:t>kgBW</a:t>
            </a:r>
            <a:r>
              <a:rPr lang="en-IN" dirty="0" smtClean="0">
                <a:solidFill>
                  <a:schemeClr val="bg1"/>
                </a:solidFill>
              </a:rPr>
              <a:t>/hr or 666ml/hr 5 %D    or 333ml/hr 10 %D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608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Isotonic saline(0.9 % NS)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57298"/>
            <a:ext cx="8507288" cy="5240054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b="1" i="1" dirty="0">
                <a:solidFill>
                  <a:schemeClr val="bg1"/>
                </a:solidFill>
              </a:rPr>
              <a:t>C</a:t>
            </a:r>
            <a:r>
              <a:rPr lang="en-IN" b="1" i="1" dirty="0" smtClean="0">
                <a:solidFill>
                  <a:schemeClr val="bg1"/>
                </a:solidFill>
              </a:rPr>
              <a:t>omposition</a:t>
            </a:r>
            <a:r>
              <a:rPr lang="en-IN" b="1" dirty="0" smtClean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 : Na 154 mEq,  Cl 154 mEq</a:t>
            </a:r>
          </a:p>
          <a:p>
            <a:pPr marL="137160" indent="0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b="1" i="1" dirty="0" smtClean="0">
                <a:solidFill>
                  <a:schemeClr val="bg1"/>
                </a:solidFill>
              </a:rPr>
              <a:t>Pharmacological basis </a:t>
            </a:r>
            <a:r>
              <a:rPr lang="en-IN" dirty="0" smtClean="0">
                <a:solidFill>
                  <a:schemeClr val="bg1"/>
                </a:solidFill>
              </a:rPr>
              <a:t>: provide major EC      electrolytes. 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     corrects both water and electrolyte deficit.</a:t>
            </a:r>
          </a:p>
          <a:p>
            <a:pPr marL="137160" indent="0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Font typeface="Arial" pitchFamily="34" charset="0"/>
              <a:buChar char="•"/>
            </a:pPr>
            <a:r>
              <a:rPr lang="en-IN" b="1" dirty="0">
                <a:solidFill>
                  <a:schemeClr val="bg1"/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 </a:t>
            </a:r>
            <a:r>
              <a:rPr lang="en-IN" b="1" i="1" dirty="0">
                <a:solidFill>
                  <a:schemeClr val="bg1"/>
                </a:solidFill>
              </a:rPr>
              <a:t>C</a:t>
            </a:r>
            <a:r>
              <a:rPr lang="en-IN" b="1" i="1" dirty="0" smtClean="0">
                <a:solidFill>
                  <a:schemeClr val="bg1"/>
                </a:solidFill>
              </a:rPr>
              <a:t>ontra indications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Avoid in pre eclamptic patients,  CHF, renal disease and cirrhosis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Dehydration with severe hypokalaemia 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Large volume may lead to hyperchloremic acidosis.</a:t>
            </a:r>
          </a:p>
          <a:p>
            <a:pPr>
              <a:buFont typeface="Arial" pitchFamily="34" charset="0"/>
              <a:buChar char="•"/>
            </a:pP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850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94122"/>
          </a:xfrm>
        </p:spPr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Indications of NS 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507288" cy="511256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Water and salt depletion – diarrhoea, vomiting, excessive diuresis</a:t>
            </a:r>
          </a:p>
          <a:p>
            <a:pPr>
              <a:buFont typeface="Arial" pitchFamily="34" charset="0"/>
              <a:buChar char="•"/>
            </a:pPr>
            <a:r>
              <a:rPr lang="en-IN" dirty="0" err="1" smtClean="0">
                <a:solidFill>
                  <a:schemeClr val="bg1"/>
                </a:solidFill>
              </a:rPr>
              <a:t>Hypovolemic</a:t>
            </a:r>
            <a:r>
              <a:rPr lang="en-IN" dirty="0" smtClean="0">
                <a:solidFill>
                  <a:schemeClr val="bg1"/>
                </a:solidFill>
              </a:rPr>
              <a:t> shock</a:t>
            </a:r>
          </a:p>
          <a:p>
            <a:pPr>
              <a:buNone/>
            </a:pPr>
            <a:r>
              <a:rPr lang="en-IN" dirty="0" smtClean="0">
                <a:solidFill>
                  <a:schemeClr val="bg1"/>
                </a:solidFill>
              </a:rPr>
              <a:t>     Severe salt depletion and </a:t>
            </a:r>
            <a:r>
              <a:rPr lang="en-IN" dirty="0" err="1" smtClean="0">
                <a:solidFill>
                  <a:schemeClr val="bg1"/>
                </a:solidFill>
              </a:rPr>
              <a:t>hyponatremia</a:t>
            </a:r>
            <a:endParaRPr lang="en-IN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IN" dirty="0" smtClean="0">
                <a:solidFill>
                  <a:schemeClr val="bg1"/>
                </a:solidFill>
              </a:rPr>
              <a:t>     Irrigation – washing of body fluids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Vehicle for certain drugs</a:t>
            </a:r>
          </a:p>
          <a:p>
            <a:pPr marL="137160" indent="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2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DNS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Composition </a:t>
            </a:r>
            <a:r>
              <a:rPr lang="en-IN" b="1" i="1" dirty="0" smtClean="0">
                <a:solidFill>
                  <a:schemeClr val="bg1"/>
                </a:solidFill>
              </a:rPr>
              <a:t>:</a:t>
            </a:r>
            <a:r>
              <a:rPr lang="en-IN" i="1" dirty="0" smtClean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Na, Cl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– 154 mEq, glucose 50 gm</a:t>
            </a: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Pharmacological basis </a:t>
            </a:r>
            <a:r>
              <a:rPr lang="en-IN" b="1" dirty="0">
                <a:solidFill>
                  <a:schemeClr val="bg1"/>
                </a:solidFill>
              </a:rPr>
              <a:t>:</a:t>
            </a:r>
            <a:r>
              <a:rPr lang="en-IN" b="1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 Supply major EC electrolytes, energy and fluid to correct dehydration</a:t>
            </a: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Indications 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Conditions with salt depletion ,</a:t>
            </a:r>
            <a:r>
              <a:rPr lang="en-IN" dirty="0" err="1" smtClean="0">
                <a:solidFill>
                  <a:schemeClr val="bg1"/>
                </a:solidFill>
              </a:rPr>
              <a:t>hypovolemia</a:t>
            </a:r>
            <a:endParaRPr lang="en-IN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C</a:t>
            </a:r>
            <a:r>
              <a:rPr lang="en-IN" dirty="0" smtClean="0">
                <a:solidFill>
                  <a:schemeClr val="bg1"/>
                </a:solidFill>
              </a:rPr>
              <a:t>orrection of vomiting or NGT aspiration induced alkalosis and </a:t>
            </a:r>
            <a:r>
              <a:rPr lang="en-IN" dirty="0" err="1" smtClean="0">
                <a:solidFill>
                  <a:schemeClr val="bg1"/>
                </a:solidFill>
              </a:rPr>
              <a:t>hypochloraemia</a:t>
            </a:r>
            <a:r>
              <a:rPr lang="en-IN" dirty="0" smtClean="0">
                <a:solidFill>
                  <a:schemeClr val="bg1"/>
                </a:solidFill>
              </a:rPr>
              <a:t> (&lt; 97 </a:t>
            </a:r>
            <a:r>
              <a:rPr lang="en-IN" dirty="0" err="1" smtClean="0">
                <a:solidFill>
                  <a:schemeClr val="bg1"/>
                </a:solidFill>
              </a:rPr>
              <a:t>mEq</a:t>
            </a:r>
            <a:r>
              <a:rPr lang="en-IN" dirty="0" smtClean="0">
                <a:solidFill>
                  <a:schemeClr val="bg1"/>
                </a:solidFill>
              </a:rPr>
              <a:t>)</a:t>
            </a: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Contra indications :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err="1">
                <a:solidFill>
                  <a:schemeClr val="bg1"/>
                </a:solidFill>
              </a:rPr>
              <a:t>A</a:t>
            </a:r>
            <a:r>
              <a:rPr lang="en-IN" dirty="0" err="1" smtClean="0">
                <a:solidFill>
                  <a:schemeClr val="bg1"/>
                </a:solidFill>
              </a:rPr>
              <a:t>nasarca</a:t>
            </a:r>
            <a:r>
              <a:rPr lang="en-IN" dirty="0" smtClean="0">
                <a:solidFill>
                  <a:schemeClr val="bg1"/>
                </a:solidFill>
              </a:rPr>
              <a:t> – cardiac, hepatic or renal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S</a:t>
            </a:r>
            <a:r>
              <a:rPr lang="en-IN" dirty="0" smtClean="0">
                <a:solidFill>
                  <a:schemeClr val="bg1"/>
                </a:solidFill>
              </a:rPr>
              <a:t>evere </a:t>
            </a:r>
            <a:r>
              <a:rPr lang="en-IN" dirty="0" err="1" smtClean="0">
                <a:solidFill>
                  <a:schemeClr val="bg1"/>
                </a:solidFill>
              </a:rPr>
              <a:t>hypovolaemic</a:t>
            </a:r>
            <a:r>
              <a:rPr lang="en-IN" dirty="0" smtClean="0">
                <a:solidFill>
                  <a:schemeClr val="bg1"/>
                </a:solidFill>
              </a:rPr>
              <a:t> shock 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16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Ringer’s lactate 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18457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b="1" dirty="0" smtClean="0"/>
              <a:t> </a:t>
            </a:r>
            <a:r>
              <a:rPr lang="en-IN" b="1" dirty="0" smtClean="0">
                <a:solidFill>
                  <a:schemeClr val="bg1"/>
                </a:solidFill>
              </a:rPr>
              <a:t>Composition</a:t>
            </a:r>
            <a:r>
              <a:rPr lang="en-IN" dirty="0" smtClean="0">
                <a:solidFill>
                  <a:schemeClr val="bg1"/>
                </a:solidFill>
              </a:rPr>
              <a:t>: Na 130 </a:t>
            </a:r>
            <a:r>
              <a:rPr lang="en-IN" dirty="0" err="1" smtClean="0">
                <a:solidFill>
                  <a:schemeClr val="bg1"/>
                </a:solidFill>
              </a:rPr>
              <a:t>mEq</a:t>
            </a:r>
            <a:r>
              <a:rPr lang="en-IN" dirty="0" smtClean="0">
                <a:solidFill>
                  <a:schemeClr val="bg1"/>
                </a:solidFill>
              </a:rPr>
              <a:t>      Ca   3 </a:t>
            </a:r>
            <a:r>
              <a:rPr lang="en-IN" dirty="0" err="1" smtClean="0">
                <a:solidFill>
                  <a:schemeClr val="bg1"/>
                </a:solidFill>
              </a:rPr>
              <a:t>mEq</a:t>
            </a: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K    4 </a:t>
            </a:r>
            <a:r>
              <a:rPr lang="en-US" dirty="0" err="1" smtClean="0">
                <a:solidFill>
                  <a:schemeClr val="bg1"/>
                </a:solidFill>
              </a:rPr>
              <a:t>mEq</a:t>
            </a:r>
            <a:r>
              <a:rPr lang="en-US" dirty="0" smtClean="0">
                <a:solidFill>
                  <a:schemeClr val="bg1"/>
                </a:solidFill>
              </a:rPr>
              <a:t>          Bicarbonate  28mEq</a:t>
            </a:r>
            <a:endParaRPr lang="en-IN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 </a:t>
            </a:r>
            <a:r>
              <a:rPr lang="en-US" dirty="0" err="1" smtClean="0">
                <a:solidFill>
                  <a:schemeClr val="bg1"/>
                </a:solidFill>
              </a:rPr>
              <a:t>Cl</a:t>
            </a:r>
            <a:r>
              <a:rPr lang="en-US" dirty="0" smtClean="0">
                <a:solidFill>
                  <a:schemeClr val="bg1"/>
                </a:solidFill>
              </a:rPr>
              <a:t>   109 </a:t>
            </a:r>
            <a:r>
              <a:rPr lang="en-US" dirty="0" err="1" smtClean="0">
                <a:solidFill>
                  <a:schemeClr val="bg1"/>
                </a:solidFill>
              </a:rPr>
              <a:t>mEq</a:t>
            </a: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>
                <a:solidFill>
                  <a:schemeClr val="bg1"/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Pharmacological basis :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M</a:t>
            </a:r>
            <a:r>
              <a:rPr lang="en-IN" dirty="0" smtClean="0">
                <a:solidFill>
                  <a:schemeClr val="bg1"/>
                </a:solidFill>
              </a:rPr>
              <a:t>ost physiological fluid , rapidly expands iv volume.. 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Lactate metabolised in liver to bicarbonate providing buffering capacity</a:t>
            </a:r>
          </a:p>
          <a:p>
            <a:pPr marL="137160" indent="0">
              <a:buNone/>
            </a:pPr>
            <a:endParaRPr lang="en-IN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68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571480"/>
            <a:ext cx="8435280" cy="506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Indications of RL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Correction in severe hypovolaemia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Replacing fluid in post op patients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Diarrhoea induced </a:t>
            </a:r>
            <a:r>
              <a:rPr lang="en-IN" dirty="0" err="1" smtClean="0">
                <a:solidFill>
                  <a:schemeClr val="bg1"/>
                </a:solidFill>
              </a:rPr>
              <a:t>hypokalaemia</a:t>
            </a:r>
            <a:r>
              <a:rPr lang="en-IN" dirty="0" smtClean="0">
                <a:solidFill>
                  <a:schemeClr val="bg1"/>
                </a:solidFill>
              </a:rPr>
              <a:t>, metabolic acidosis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Fluid of choice  in diarrhoea induced dehydration in paediatrics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Maintaining normal ECF fluid and electrolyte balance</a:t>
            </a:r>
          </a:p>
          <a:p>
            <a:pPr marL="137160" indent="0">
              <a:buNone/>
            </a:pPr>
            <a:r>
              <a:rPr lang="en-IN" dirty="0" smtClean="0"/>
              <a:t> </a:t>
            </a:r>
            <a:endParaRPr lang="en-IN" dirty="0" smtClean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360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857916"/>
          </a:xfrm>
        </p:spPr>
        <p:txBody>
          <a:bodyPr/>
          <a:lstStyle/>
          <a:p>
            <a:pPr marL="137160" indent="0">
              <a:buNone/>
            </a:pP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Contra indications of RL</a:t>
            </a:r>
            <a:endParaRPr lang="en-IN" b="1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severe </a:t>
            </a:r>
            <a:r>
              <a:rPr lang="en-IN" dirty="0">
                <a:solidFill>
                  <a:schemeClr val="bg1"/>
                </a:solidFill>
              </a:rPr>
              <a:t>hypoxia and </a:t>
            </a:r>
            <a:r>
              <a:rPr lang="en-IN" dirty="0" smtClean="0">
                <a:solidFill>
                  <a:schemeClr val="bg1"/>
                </a:solidFill>
              </a:rPr>
              <a:t>shock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Liver </a:t>
            </a:r>
            <a:r>
              <a:rPr lang="en-IN" dirty="0">
                <a:solidFill>
                  <a:schemeClr val="bg1"/>
                </a:solidFill>
              </a:rPr>
              <a:t>disease,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Severe CHF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Vomiting or NGT induced </a:t>
            </a:r>
            <a:r>
              <a:rPr lang="en-IN" dirty="0" smtClean="0">
                <a:solidFill>
                  <a:schemeClr val="bg1"/>
                </a:solidFill>
              </a:rPr>
              <a:t>alkalosis</a:t>
            </a:r>
            <a:endParaRPr lang="en-IN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Certain drugs – amphotericin, </a:t>
            </a:r>
            <a:r>
              <a:rPr lang="en-IN" dirty="0" smtClean="0">
                <a:solidFill>
                  <a:schemeClr val="bg1"/>
                </a:solidFill>
              </a:rPr>
              <a:t>thiopentone, </a:t>
            </a:r>
            <a:r>
              <a:rPr lang="en-IN" dirty="0">
                <a:solidFill>
                  <a:schemeClr val="bg1"/>
                </a:solidFill>
              </a:rPr>
              <a:t>ampicillin, doxycycline</a:t>
            </a:r>
          </a:p>
          <a:p>
            <a:pPr marL="137160" indent="0"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800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/>
          <a:lstStyle/>
          <a:p>
            <a:r>
              <a:rPr lang="en-IN" dirty="0" smtClean="0"/>
              <a:t>Isolyte fluids 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072263"/>
              </p:ext>
            </p:extLst>
          </p:nvPr>
        </p:nvGraphicFramePr>
        <p:xfrm>
          <a:off x="-1" y="1196752"/>
          <a:ext cx="9144000" cy="5661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48563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Isolyte 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Isolyte 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Isolyte </a:t>
                      </a:r>
                      <a:r>
                        <a:rPr lang="en-IN" baseline="0" dirty="0" smtClean="0"/>
                        <a:t> P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Isolyte E</a:t>
                      </a:r>
                      <a:endParaRPr lang="en-IN" dirty="0"/>
                    </a:p>
                  </a:txBody>
                  <a:tcPr/>
                </a:tc>
              </a:tr>
              <a:tr h="485630">
                <a:tc>
                  <a:txBody>
                    <a:bodyPr/>
                    <a:lstStyle/>
                    <a:p>
                      <a:r>
                        <a:rPr lang="en-IN" dirty="0" smtClean="0"/>
                        <a:t>dextrose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50</a:t>
                      </a:r>
                      <a:endParaRPr lang="en-IN" dirty="0"/>
                    </a:p>
                  </a:txBody>
                  <a:tcPr/>
                </a:tc>
              </a:tr>
              <a:tr h="1197443">
                <a:tc>
                  <a:txBody>
                    <a:bodyPr/>
                    <a:lstStyle/>
                    <a:p>
                      <a:r>
                        <a:rPr lang="en-IN" dirty="0" smtClean="0"/>
                        <a:t> Na</a:t>
                      </a:r>
                    </a:p>
                    <a:p>
                      <a:r>
                        <a:rPr lang="en-IN" baseline="0" dirty="0" smtClean="0"/>
                        <a:t> K</a:t>
                      </a:r>
                    </a:p>
                    <a:p>
                      <a:r>
                        <a:rPr lang="en-IN" baseline="0" dirty="0" smtClean="0"/>
                        <a:t> Cl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63</a:t>
                      </a:r>
                    </a:p>
                    <a:p>
                      <a:r>
                        <a:rPr lang="en-IN" dirty="0" smtClean="0"/>
                        <a:t>  17</a:t>
                      </a:r>
                    </a:p>
                    <a:p>
                      <a:r>
                        <a:rPr lang="en-IN" dirty="0" smtClean="0"/>
                        <a:t>  </a:t>
                      </a:r>
                      <a:r>
                        <a:rPr lang="en-IN" dirty="0" smtClean="0">
                          <a:solidFill>
                            <a:srgbClr val="C00000"/>
                          </a:solidFill>
                        </a:rPr>
                        <a:t>150</a:t>
                      </a:r>
                      <a:endParaRPr lang="en-IN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40</a:t>
                      </a:r>
                    </a:p>
                    <a:p>
                      <a:r>
                        <a:rPr lang="en-IN" dirty="0" smtClean="0"/>
                        <a:t>  35</a:t>
                      </a:r>
                    </a:p>
                    <a:p>
                      <a:r>
                        <a:rPr lang="en-IN" dirty="0" smtClean="0"/>
                        <a:t>  40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25 </a:t>
                      </a:r>
                    </a:p>
                    <a:p>
                      <a:r>
                        <a:rPr lang="en-IN" dirty="0" smtClean="0"/>
                        <a:t>  20</a:t>
                      </a:r>
                    </a:p>
                    <a:p>
                      <a:r>
                        <a:rPr lang="en-IN" dirty="0" smtClean="0"/>
                        <a:t>  22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140</a:t>
                      </a:r>
                    </a:p>
                    <a:p>
                      <a:r>
                        <a:rPr lang="en-IN" dirty="0" smtClean="0"/>
                        <a:t>  10</a:t>
                      </a:r>
                    </a:p>
                    <a:p>
                      <a:r>
                        <a:rPr lang="en-IN" dirty="0" smtClean="0"/>
                        <a:t>  103</a:t>
                      </a:r>
                      <a:endParaRPr lang="en-IN" dirty="0"/>
                    </a:p>
                  </a:txBody>
                  <a:tcPr/>
                </a:tc>
              </a:tr>
              <a:tr h="1197443">
                <a:tc>
                  <a:txBody>
                    <a:bodyPr/>
                    <a:lstStyle/>
                    <a:p>
                      <a:r>
                        <a:rPr lang="en-IN" dirty="0" smtClean="0"/>
                        <a:t>Acetate</a:t>
                      </a:r>
                    </a:p>
                    <a:p>
                      <a:r>
                        <a:rPr lang="en-IN" dirty="0" smtClean="0"/>
                        <a:t>Lactate </a:t>
                      </a:r>
                    </a:p>
                    <a:p>
                      <a:r>
                        <a:rPr lang="en-IN" dirty="0" smtClean="0"/>
                        <a:t>NH4Cl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---</a:t>
                      </a:r>
                    </a:p>
                    <a:p>
                      <a:r>
                        <a:rPr lang="en-IN" dirty="0" smtClean="0"/>
                        <a:t>  ---</a:t>
                      </a:r>
                    </a:p>
                    <a:p>
                      <a:r>
                        <a:rPr lang="en-IN" baseline="0" dirty="0" smtClean="0"/>
                        <a:t>  </a:t>
                      </a:r>
                      <a:r>
                        <a:rPr lang="en-IN" baseline="0" dirty="0" smtClean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en-IN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20</a:t>
                      </a:r>
                    </a:p>
                    <a:p>
                      <a:r>
                        <a:rPr lang="en-IN" dirty="0" smtClean="0"/>
                        <a:t>  ---</a:t>
                      </a:r>
                    </a:p>
                    <a:p>
                      <a:r>
                        <a:rPr lang="en-IN" dirty="0" smtClean="0"/>
                        <a:t> 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23 </a:t>
                      </a:r>
                    </a:p>
                    <a:p>
                      <a:r>
                        <a:rPr lang="en-IN" dirty="0" smtClean="0"/>
                        <a:t>  ---</a:t>
                      </a:r>
                    </a:p>
                    <a:p>
                      <a:r>
                        <a:rPr lang="en-IN" dirty="0" smtClean="0"/>
                        <a:t> 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47</a:t>
                      </a:r>
                    </a:p>
                    <a:p>
                      <a:r>
                        <a:rPr lang="en-IN" dirty="0" smtClean="0"/>
                        <a:t>   ---</a:t>
                      </a:r>
                    </a:p>
                    <a:p>
                      <a:r>
                        <a:rPr lang="en-IN" dirty="0" smtClean="0"/>
                        <a:t>   ---</a:t>
                      </a:r>
                      <a:endParaRPr lang="en-IN" dirty="0"/>
                    </a:p>
                  </a:txBody>
                  <a:tcPr/>
                </a:tc>
              </a:tr>
              <a:tr h="838209">
                <a:tc>
                  <a:txBody>
                    <a:bodyPr/>
                    <a:lstStyle/>
                    <a:p>
                      <a:r>
                        <a:rPr lang="en-IN" dirty="0" smtClean="0"/>
                        <a:t>Ca</a:t>
                      </a:r>
                    </a:p>
                    <a:p>
                      <a:r>
                        <a:rPr lang="en-IN" dirty="0" smtClean="0"/>
                        <a:t>Mg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---</a:t>
                      </a:r>
                    </a:p>
                    <a:p>
                      <a:r>
                        <a:rPr lang="en-IN" dirty="0" smtClean="0"/>
                        <a:t>  </a:t>
                      </a:r>
                      <a:r>
                        <a:rPr lang="en-IN" baseline="0" dirty="0" smtClean="0"/>
                        <a:t>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---</a:t>
                      </a:r>
                    </a:p>
                    <a:p>
                      <a:r>
                        <a:rPr lang="en-IN" dirty="0" smtClean="0"/>
                        <a:t> 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---</a:t>
                      </a:r>
                    </a:p>
                    <a:p>
                      <a:r>
                        <a:rPr lang="en-IN" dirty="0" smtClean="0"/>
                        <a:t> 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</a:t>
                      </a:r>
                      <a:r>
                        <a:rPr lang="en-IN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  <a:p>
                      <a:r>
                        <a:rPr lang="en-IN" dirty="0" smtClean="0">
                          <a:solidFill>
                            <a:srgbClr val="C00000"/>
                          </a:solidFill>
                        </a:rPr>
                        <a:t>   3</a:t>
                      </a:r>
                      <a:endParaRPr lang="en-IN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85630">
                <a:tc>
                  <a:txBody>
                    <a:bodyPr/>
                    <a:lstStyle/>
                    <a:p>
                      <a:r>
                        <a:rPr lang="en-IN" dirty="0" smtClean="0"/>
                        <a:t>HPO4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</a:t>
                      </a:r>
                      <a:r>
                        <a:rPr lang="en-IN" baseline="0" dirty="0" smtClean="0"/>
                        <a:t>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15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---</a:t>
                      </a:r>
                      <a:endParaRPr lang="en-IN" dirty="0"/>
                    </a:p>
                  </a:txBody>
                  <a:tcPr/>
                </a:tc>
              </a:tr>
              <a:tr h="485630">
                <a:tc>
                  <a:txBody>
                    <a:bodyPr/>
                    <a:lstStyle/>
                    <a:p>
                      <a:r>
                        <a:rPr lang="en-IN" dirty="0" smtClean="0"/>
                        <a:t>Citrate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---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8</a:t>
                      </a:r>
                      <a:endParaRPr lang="en-IN" dirty="0"/>
                    </a:p>
                  </a:txBody>
                  <a:tcPr/>
                </a:tc>
              </a:tr>
              <a:tr h="485630">
                <a:tc>
                  <a:txBody>
                    <a:bodyPr/>
                    <a:lstStyle/>
                    <a:p>
                      <a:r>
                        <a:rPr lang="en-IN" dirty="0" smtClean="0"/>
                        <a:t>m</a:t>
                      </a:r>
                      <a:r>
                        <a:rPr lang="en-IN" baseline="0" dirty="0" smtClean="0"/>
                        <a:t> </a:t>
                      </a:r>
                      <a:r>
                        <a:rPr lang="en-IN" dirty="0" smtClean="0"/>
                        <a:t>osm/L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580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410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368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595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27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571480"/>
            <a:ext cx="8579296" cy="5472608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2">
                    <a:lumMod val="50000"/>
                  </a:schemeClr>
                </a:solidFill>
              </a:rPr>
              <a:t>Isolyte G</a:t>
            </a:r>
            <a:r>
              <a:rPr lang="en-IN" b="1" dirty="0" smtClean="0"/>
              <a:t> :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V</a:t>
            </a:r>
            <a:r>
              <a:rPr lang="en-IN" dirty="0" smtClean="0">
                <a:solidFill>
                  <a:schemeClr val="bg1"/>
                </a:solidFill>
              </a:rPr>
              <a:t>omiting or NGT induced </a:t>
            </a:r>
            <a:r>
              <a:rPr lang="en-IN" dirty="0" err="1" smtClean="0">
                <a:solidFill>
                  <a:schemeClr val="bg1"/>
                </a:solidFill>
              </a:rPr>
              <a:t>hypochloraemic</a:t>
            </a:r>
            <a:r>
              <a:rPr lang="en-IN" dirty="0" smtClean="0">
                <a:solidFill>
                  <a:schemeClr val="bg1"/>
                </a:solidFill>
              </a:rPr>
              <a:t>, </a:t>
            </a:r>
            <a:r>
              <a:rPr lang="en-IN" dirty="0" err="1" smtClean="0">
                <a:solidFill>
                  <a:schemeClr val="bg1"/>
                </a:solidFill>
              </a:rPr>
              <a:t>hypokalaemic</a:t>
            </a:r>
            <a:r>
              <a:rPr lang="en-IN" dirty="0" smtClean="0">
                <a:solidFill>
                  <a:schemeClr val="bg1"/>
                </a:solidFill>
              </a:rPr>
              <a:t> metabolic alkalosis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NH4 gets converted to H+ and urea in liver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Contraindications</a:t>
            </a:r>
            <a:r>
              <a:rPr lang="en-IN" dirty="0" smtClean="0">
                <a:solidFill>
                  <a:schemeClr val="bg1"/>
                </a:solidFill>
              </a:rPr>
              <a:t> : Hepatic failure, renal failure, metabolic acidosis</a:t>
            </a: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Isolyte M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Richest source of potassium (35 mEq)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Ideal fluid for maintenance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Correction of </a:t>
            </a:r>
            <a:r>
              <a:rPr lang="en-IN" dirty="0" err="1" smtClean="0">
                <a:solidFill>
                  <a:schemeClr val="bg1"/>
                </a:solidFill>
              </a:rPr>
              <a:t>hypokalemia</a:t>
            </a:r>
            <a:endParaRPr lang="en-IN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b="1" i="1" dirty="0" smtClean="0">
                <a:solidFill>
                  <a:schemeClr val="bg1"/>
                </a:solidFill>
              </a:rPr>
              <a:t>Contraindications </a:t>
            </a:r>
            <a:r>
              <a:rPr lang="en-IN" b="1" dirty="0" smtClean="0">
                <a:solidFill>
                  <a:schemeClr val="bg1"/>
                </a:solidFill>
              </a:rPr>
              <a:t>:</a:t>
            </a:r>
            <a:r>
              <a:rPr lang="en-IN" dirty="0" smtClean="0">
                <a:solidFill>
                  <a:schemeClr val="bg1"/>
                </a:solidFill>
              </a:rPr>
              <a:t>  Renal failure, burns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43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579296" cy="540060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Isolyte</a:t>
            </a:r>
            <a:r>
              <a:rPr lang="en-IN" b="1" dirty="0">
                <a:solidFill>
                  <a:schemeClr val="bg1"/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P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M</a:t>
            </a:r>
            <a:r>
              <a:rPr lang="en-IN" dirty="0" smtClean="0">
                <a:solidFill>
                  <a:schemeClr val="bg1"/>
                </a:solidFill>
              </a:rPr>
              <a:t>aintenance fluid for children – as they require less electrolytes and more water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b="1" i="1" dirty="0" smtClean="0">
                <a:solidFill>
                  <a:schemeClr val="bg1"/>
                </a:solidFill>
              </a:rPr>
              <a:t>Contraindications </a:t>
            </a:r>
            <a:r>
              <a:rPr lang="en-IN" dirty="0" smtClean="0">
                <a:solidFill>
                  <a:schemeClr val="bg1"/>
                </a:solidFill>
              </a:rPr>
              <a:t>: </a:t>
            </a:r>
            <a:r>
              <a:rPr lang="en-IN" dirty="0" err="1" smtClean="0">
                <a:solidFill>
                  <a:schemeClr val="bg1"/>
                </a:solidFill>
              </a:rPr>
              <a:t>hyponatraemia</a:t>
            </a:r>
            <a:r>
              <a:rPr lang="en-IN" dirty="0" smtClean="0">
                <a:solidFill>
                  <a:schemeClr val="bg1"/>
                </a:solidFill>
              </a:rPr>
              <a:t>, renal failure</a:t>
            </a: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b="1" dirty="0">
                <a:solidFill>
                  <a:schemeClr val="bg1"/>
                </a:solidFill>
              </a:rPr>
              <a:t>I</a:t>
            </a:r>
            <a:r>
              <a:rPr lang="en-IN" b="1" dirty="0" smtClean="0">
                <a:solidFill>
                  <a:schemeClr val="bg1"/>
                </a:solidFill>
              </a:rPr>
              <a:t>solyte E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Extracellular replacement solution,  additional K and acetate (47mEq)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Only iv fluid to correct Mg deficiency 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Treatment of diarrhoea, metabolic acidosis</a:t>
            </a:r>
          </a:p>
          <a:p>
            <a:pPr>
              <a:buFont typeface="Arial" pitchFamily="34" charset="0"/>
              <a:buChar char="•"/>
            </a:pPr>
            <a:r>
              <a:rPr lang="en-IN" b="1" i="1" dirty="0" smtClean="0">
                <a:solidFill>
                  <a:schemeClr val="bg1"/>
                </a:solidFill>
              </a:rPr>
              <a:t>Contraindications</a:t>
            </a:r>
            <a:r>
              <a:rPr lang="en-IN" b="1" dirty="0" smtClean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– metabolic alkalosis</a:t>
            </a:r>
          </a:p>
          <a:p>
            <a:pPr marL="137160" indent="0"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001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Colloids 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357298"/>
            <a:ext cx="8229600" cy="5069160"/>
          </a:xfrm>
        </p:spPr>
        <p:txBody>
          <a:bodyPr/>
          <a:lstStyle/>
          <a:p>
            <a:pPr marL="137160" indent="0">
              <a:buNone/>
            </a:pPr>
            <a:r>
              <a:rPr lang="en-IN" dirty="0" smtClean="0">
                <a:solidFill>
                  <a:schemeClr val="bg1"/>
                </a:solidFill>
                <a:cs typeface="Arial" pitchFamily="34" charset="0"/>
              </a:rPr>
              <a:t>Large molecular wt substances that largely remains in the intravascular compartment thereby generating oncotic pressure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  <a:cs typeface="Arial" pitchFamily="34" charset="0"/>
              </a:rPr>
              <a:t> 3 times more potent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  <a:cs typeface="Arial" pitchFamily="34" charset="0"/>
              </a:rPr>
              <a:t>1 ml blood loss = 1ml colloid = 3ml crystalloids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  <a:cs typeface="Arial" pitchFamily="34" charset="0"/>
              </a:rPr>
              <a:t>    Albumin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    </a:t>
            </a:r>
            <a:r>
              <a:rPr lang="en-US" dirty="0" err="1" smtClean="0">
                <a:solidFill>
                  <a:schemeClr val="bg1"/>
                </a:solidFill>
                <a:cs typeface="Arial" pitchFamily="34" charset="0"/>
              </a:rPr>
              <a:t>Dextran</a:t>
            </a:r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 70  and 40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    Gelatin polymer(</a:t>
            </a:r>
            <a:r>
              <a:rPr lang="en-US" dirty="0" err="1" smtClean="0">
                <a:solidFill>
                  <a:schemeClr val="bg1"/>
                </a:solidFill>
                <a:cs typeface="Arial" pitchFamily="34" charset="0"/>
              </a:rPr>
              <a:t>haemacael</a:t>
            </a:r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)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    HES (</a:t>
            </a:r>
            <a:r>
              <a:rPr lang="en-US" dirty="0" err="1" smtClean="0">
                <a:solidFill>
                  <a:schemeClr val="bg1"/>
                </a:solidFill>
                <a:cs typeface="Arial" pitchFamily="34" charset="0"/>
              </a:rPr>
              <a:t>hydroxy</a:t>
            </a:r>
            <a:r>
              <a:rPr lang="en-US" dirty="0" smtClean="0">
                <a:solidFill>
                  <a:schemeClr val="bg1"/>
                </a:solidFill>
                <a:cs typeface="Arial" pitchFamily="34" charset="0"/>
              </a:rPr>
              <a:t> ethyl starch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IN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51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994122"/>
          </a:xfrm>
        </p:spPr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Albumin 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400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Maintain plasma oncotic pressure – 75%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Heat treated preparation of albumin – 5% and 25% commercially available</a:t>
            </a:r>
          </a:p>
          <a:p>
            <a:pPr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i="1" dirty="0" smtClean="0">
                <a:solidFill>
                  <a:schemeClr val="bg1"/>
                </a:solidFill>
              </a:rPr>
              <a:t>Rate of infusion </a:t>
            </a:r>
            <a:r>
              <a:rPr lang="en-IN" dirty="0" smtClean="0">
                <a:solidFill>
                  <a:schemeClr val="bg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dirty="0">
                <a:solidFill>
                  <a:schemeClr val="bg1"/>
                </a:solidFill>
              </a:rPr>
              <a:t>5% </a:t>
            </a:r>
            <a:r>
              <a:rPr lang="en-IN" dirty="0" smtClean="0">
                <a:solidFill>
                  <a:schemeClr val="bg1"/>
                </a:solidFill>
              </a:rPr>
              <a:t>albumin-  1 to 2 ml/min rate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25</a:t>
            </a:r>
            <a:r>
              <a:rPr lang="en-IN" dirty="0">
                <a:solidFill>
                  <a:schemeClr val="bg1"/>
                </a:solidFill>
              </a:rPr>
              <a:t>% </a:t>
            </a:r>
            <a:r>
              <a:rPr lang="en-IN" dirty="0" smtClean="0">
                <a:solidFill>
                  <a:schemeClr val="bg1"/>
                </a:solidFill>
              </a:rPr>
              <a:t>albumin- 1 ml/min  rate       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055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507288" cy="499715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Indications of albumin </a:t>
            </a:r>
            <a:r>
              <a:rPr lang="en-IN" dirty="0">
                <a:solidFill>
                  <a:schemeClr val="bg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Plasma volume </a:t>
            </a:r>
            <a:r>
              <a:rPr lang="en-IN" dirty="0">
                <a:solidFill>
                  <a:schemeClr val="bg1"/>
                </a:solidFill>
              </a:rPr>
              <a:t>expansion in </a:t>
            </a:r>
            <a:r>
              <a:rPr lang="en-IN" dirty="0" smtClean="0">
                <a:solidFill>
                  <a:schemeClr val="bg1"/>
                </a:solidFill>
              </a:rPr>
              <a:t>acute hypovolemic </a:t>
            </a:r>
            <a:r>
              <a:rPr lang="en-IN" dirty="0">
                <a:solidFill>
                  <a:schemeClr val="bg1"/>
                </a:solidFill>
              </a:rPr>
              <a:t>shock, burns, severe </a:t>
            </a:r>
            <a:r>
              <a:rPr lang="en-IN" dirty="0" smtClean="0">
                <a:solidFill>
                  <a:schemeClr val="bg1"/>
                </a:solidFill>
              </a:rPr>
              <a:t>hypo </a:t>
            </a:r>
            <a:r>
              <a:rPr lang="en-IN" dirty="0" err="1" smtClean="0">
                <a:solidFill>
                  <a:schemeClr val="bg1"/>
                </a:solidFill>
              </a:rPr>
              <a:t>albuminaemia</a:t>
            </a:r>
            <a:endParaRPr lang="en-IN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Hypo </a:t>
            </a:r>
            <a:r>
              <a:rPr lang="en-IN" dirty="0" err="1" smtClean="0">
                <a:solidFill>
                  <a:schemeClr val="bg1"/>
                </a:solidFill>
              </a:rPr>
              <a:t>proteinaemia</a:t>
            </a: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dirty="0">
                <a:solidFill>
                  <a:schemeClr val="bg1"/>
                </a:solidFill>
              </a:rPr>
              <a:t>– liver disease</a:t>
            </a:r>
            <a:r>
              <a:rPr lang="en-IN" dirty="0" smtClean="0">
                <a:solidFill>
                  <a:schemeClr val="bg1"/>
                </a:solidFill>
              </a:rPr>
              <a:t>,  </a:t>
            </a:r>
            <a:r>
              <a:rPr lang="en-IN" dirty="0" err="1">
                <a:solidFill>
                  <a:schemeClr val="bg1"/>
                </a:solidFill>
              </a:rPr>
              <a:t>nephrotic</a:t>
            </a: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syndrome</a:t>
            </a:r>
            <a:endParaRPr lang="en-IN" dirty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i="1" dirty="0" smtClean="0">
                <a:solidFill>
                  <a:schemeClr val="bg1"/>
                </a:solidFill>
              </a:rPr>
              <a:t>  </a:t>
            </a:r>
            <a:r>
              <a:rPr lang="en-IN" b="1" dirty="0" smtClean="0">
                <a:solidFill>
                  <a:schemeClr val="bg1"/>
                </a:solidFill>
              </a:rPr>
              <a:t>Contra indications </a:t>
            </a:r>
            <a:r>
              <a:rPr lang="en-IN" i="1" dirty="0" smtClean="0">
                <a:solidFill>
                  <a:schemeClr val="bg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Hypersensitive reaction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Severe anaemia, cardiac failure </a:t>
            </a:r>
          </a:p>
          <a:p>
            <a:pPr marL="137160" indent="0">
              <a:buNone/>
            </a:pPr>
            <a:endParaRPr lang="en-IN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5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850106"/>
          </a:xfrm>
        </p:spPr>
        <p:txBody>
          <a:bodyPr/>
          <a:lstStyle/>
          <a:p>
            <a:r>
              <a:rPr lang="en-IN" dirty="0" smtClean="0">
                <a:solidFill>
                  <a:srgbClr val="FFC000"/>
                </a:solidFill>
              </a:rPr>
              <a:t>Dextran 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540060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Dextran are glucose polymers produced by bacteria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   2 forms : dextran 70 (MW 70,000) and dextran 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   </a:t>
            </a:r>
            <a:r>
              <a:rPr lang="en-IN" b="1" dirty="0" smtClean="0">
                <a:solidFill>
                  <a:schemeClr val="bg1"/>
                </a:solidFill>
              </a:rPr>
              <a:t>40</a:t>
            </a:r>
            <a:r>
              <a:rPr lang="en-IN" dirty="0" smtClean="0">
                <a:solidFill>
                  <a:schemeClr val="bg1"/>
                </a:solidFill>
              </a:rPr>
              <a:t>(40,000</a:t>
            </a:r>
            <a:r>
              <a:rPr lang="en-IN" dirty="0">
                <a:solidFill>
                  <a:schemeClr val="bg1"/>
                </a:solidFill>
              </a:rPr>
              <a:t>) </a:t>
            </a: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Font typeface="Arial" pitchFamily="34" charset="0"/>
              <a:buChar char="•"/>
            </a:pPr>
            <a:r>
              <a:rPr lang="en-IN" b="1" i="1" dirty="0" smtClean="0">
                <a:solidFill>
                  <a:schemeClr val="bg1"/>
                </a:solidFill>
              </a:rPr>
              <a:t>Pharmacological basis </a:t>
            </a:r>
            <a:r>
              <a:rPr lang="en-IN" b="1" dirty="0" smtClean="0">
                <a:solidFill>
                  <a:schemeClr val="bg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Effectively expand iv volume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Dextran 40 as 10% sol greater expansion , short duration( 6hrs) – rapid renal excretion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Anti thrombotic, inhibits platelet aggregation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Improves micro circulatory flow</a:t>
            </a:r>
          </a:p>
          <a:p>
            <a:pPr marL="137160" indent="0">
              <a:buNone/>
            </a:pPr>
            <a:endParaRPr lang="en-IN" dirty="0" smtClean="0"/>
          </a:p>
          <a:p>
            <a:pPr>
              <a:buFont typeface="Arial" pitchFamily="34" charset="0"/>
              <a:buChar char="•"/>
            </a:pPr>
            <a:endParaRPr lang="en-IN" dirty="0" smtClean="0"/>
          </a:p>
          <a:p>
            <a:pPr>
              <a:buFont typeface="Arial" pitchFamily="34" charset="0"/>
              <a:buChar char="•"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73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500042"/>
            <a:ext cx="8579296" cy="5472608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Indications of </a:t>
            </a:r>
            <a:r>
              <a:rPr lang="en-IN" b="1" dirty="0" err="1" smtClean="0">
                <a:solidFill>
                  <a:schemeClr val="bg1"/>
                </a:solidFill>
              </a:rPr>
              <a:t>dextron</a:t>
            </a:r>
            <a:r>
              <a:rPr lang="en-IN" b="1" dirty="0" smtClean="0">
                <a:solidFill>
                  <a:schemeClr val="bg1"/>
                </a:solidFill>
              </a:rPr>
              <a:t> </a:t>
            </a:r>
            <a:r>
              <a:rPr lang="en-IN" i="1" dirty="0" smtClean="0">
                <a:solidFill>
                  <a:schemeClr val="bg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i="1" dirty="0">
                <a:solidFill>
                  <a:schemeClr val="bg1"/>
                </a:solidFill>
              </a:rPr>
              <a:t> </a:t>
            </a:r>
            <a:r>
              <a:rPr lang="en-IN" dirty="0" err="1">
                <a:solidFill>
                  <a:schemeClr val="bg1"/>
                </a:solidFill>
              </a:rPr>
              <a:t>H</a:t>
            </a:r>
            <a:r>
              <a:rPr lang="en-IN" dirty="0" err="1" smtClean="0">
                <a:solidFill>
                  <a:schemeClr val="bg1"/>
                </a:solidFill>
              </a:rPr>
              <a:t>ypovolemia</a:t>
            </a:r>
            <a:r>
              <a:rPr lang="en-IN" dirty="0" smtClean="0">
                <a:solidFill>
                  <a:schemeClr val="bg1"/>
                </a:solidFill>
              </a:rPr>
              <a:t> correction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P</a:t>
            </a:r>
            <a:r>
              <a:rPr lang="en-IN" dirty="0" smtClean="0">
                <a:solidFill>
                  <a:schemeClr val="bg1"/>
                </a:solidFill>
              </a:rPr>
              <a:t>rophylaxis of DVT and post operative thromboembolism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I</a:t>
            </a:r>
            <a:r>
              <a:rPr lang="en-IN" dirty="0" smtClean="0">
                <a:solidFill>
                  <a:schemeClr val="bg1"/>
                </a:solidFill>
              </a:rPr>
              <a:t>mproves blood flow and micro circulation in threatened vascular gangrene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Myocardial ischemia, cerebral ischemia, maintaining vascular graft patency  </a:t>
            </a: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b="1" dirty="0">
                <a:solidFill>
                  <a:schemeClr val="bg1"/>
                </a:solidFill>
              </a:rPr>
              <a:t>A</a:t>
            </a:r>
            <a:r>
              <a:rPr lang="en-IN" b="1" dirty="0" smtClean="0">
                <a:solidFill>
                  <a:schemeClr val="bg1"/>
                </a:solidFill>
              </a:rPr>
              <a:t>dverse effects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Hypersensitive reaction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Acute renal failure 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724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00042"/>
            <a:ext cx="8501122" cy="585791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Precautions/CI of </a:t>
            </a:r>
            <a:r>
              <a:rPr lang="en-IN" b="1" dirty="0" err="1" smtClean="0">
                <a:solidFill>
                  <a:schemeClr val="bg1"/>
                </a:solidFill>
              </a:rPr>
              <a:t>Dextron</a:t>
            </a:r>
            <a:r>
              <a:rPr lang="en-IN" b="1" dirty="0" smtClean="0">
                <a:solidFill>
                  <a:schemeClr val="bg1"/>
                </a:solidFill>
              </a:rPr>
              <a:t> 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Severe </a:t>
            </a:r>
            <a:r>
              <a:rPr lang="en-IN" dirty="0" err="1" smtClean="0">
                <a:solidFill>
                  <a:schemeClr val="bg1"/>
                </a:solidFill>
              </a:rPr>
              <a:t>oligo</a:t>
            </a:r>
            <a:r>
              <a:rPr lang="en-IN" dirty="0" smtClean="0">
                <a:solidFill>
                  <a:schemeClr val="bg1"/>
                </a:solidFill>
              </a:rPr>
              <a:t>-anuria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CHF, circulatory overload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Bleeding disorders  like thrombocytopenia.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Severe dehydration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Hypersensitive to dextran</a:t>
            </a: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Administration 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Adult patient in shock – rapid 500 ml iv infusion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First 24 </a:t>
            </a:r>
            <a:r>
              <a:rPr lang="en-IN" dirty="0" err="1" smtClean="0">
                <a:solidFill>
                  <a:schemeClr val="bg1"/>
                </a:solidFill>
              </a:rPr>
              <a:t>hrs</a:t>
            </a:r>
            <a:r>
              <a:rPr lang="en-IN" dirty="0" smtClean="0">
                <a:solidFill>
                  <a:schemeClr val="bg1"/>
                </a:solidFill>
              </a:rPr>
              <a:t> – dose should not exceed 20ml/kg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Next 5 days – 10 ml/kg/ day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53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>
                <a:solidFill>
                  <a:srgbClr val="FFC000"/>
                </a:solidFill>
              </a:rPr>
              <a:t>Gelatin</a:t>
            </a:r>
            <a:r>
              <a:rPr lang="en-IN" dirty="0" smtClean="0">
                <a:solidFill>
                  <a:srgbClr val="FFC000"/>
                </a:solidFill>
              </a:rPr>
              <a:t> polymers( </a:t>
            </a:r>
            <a:r>
              <a:rPr lang="en-IN" dirty="0" err="1" smtClean="0">
                <a:solidFill>
                  <a:srgbClr val="FFC000"/>
                </a:solidFill>
              </a:rPr>
              <a:t>haemaccel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Sterile, </a:t>
            </a:r>
            <a:r>
              <a:rPr lang="en-IN" dirty="0" err="1" smtClean="0">
                <a:solidFill>
                  <a:schemeClr val="bg1"/>
                </a:solidFill>
              </a:rPr>
              <a:t>pyrogen</a:t>
            </a:r>
            <a:r>
              <a:rPr lang="en-IN" dirty="0" smtClean="0">
                <a:solidFill>
                  <a:schemeClr val="bg1"/>
                </a:solidFill>
              </a:rPr>
              <a:t> free 3.5 % solution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P</a:t>
            </a:r>
            <a:r>
              <a:rPr lang="en-IN" dirty="0" smtClean="0">
                <a:solidFill>
                  <a:schemeClr val="bg1"/>
                </a:solidFill>
              </a:rPr>
              <a:t>olymer of degraded </a:t>
            </a:r>
            <a:r>
              <a:rPr lang="en-IN" dirty="0" err="1" smtClean="0">
                <a:solidFill>
                  <a:schemeClr val="bg1"/>
                </a:solidFill>
              </a:rPr>
              <a:t>gelatin</a:t>
            </a:r>
            <a:r>
              <a:rPr lang="en-IN" dirty="0" smtClean="0">
                <a:solidFill>
                  <a:schemeClr val="bg1"/>
                </a:solidFill>
              </a:rPr>
              <a:t> with electrolytes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2 types 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err="1" smtClean="0">
                <a:solidFill>
                  <a:schemeClr val="bg1"/>
                </a:solidFill>
              </a:rPr>
              <a:t>Succinylated</a:t>
            </a:r>
            <a:r>
              <a:rPr lang="en-IN" dirty="0" smtClean="0">
                <a:solidFill>
                  <a:schemeClr val="bg1"/>
                </a:solidFill>
              </a:rPr>
              <a:t> </a:t>
            </a:r>
            <a:r>
              <a:rPr lang="en-IN" dirty="0" err="1" smtClean="0">
                <a:solidFill>
                  <a:schemeClr val="bg1"/>
                </a:solidFill>
              </a:rPr>
              <a:t>gelatin</a:t>
            </a:r>
            <a:r>
              <a:rPr lang="en-IN" dirty="0" smtClean="0">
                <a:solidFill>
                  <a:schemeClr val="bg1"/>
                </a:solidFill>
              </a:rPr>
              <a:t> (modified fluid </a:t>
            </a:r>
            <a:r>
              <a:rPr lang="en-IN" dirty="0" err="1" smtClean="0">
                <a:solidFill>
                  <a:schemeClr val="bg1"/>
                </a:solidFill>
              </a:rPr>
              <a:t>gelatin</a:t>
            </a:r>
            <a:r>
              <a:rPr lang="en-IN" dirty="0" smtClean="0">
                <a:solidFill>
                  <a:schemeClr val="bg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Urea cross linked </a:t>
            </a:r>
            <a:r>
              <a:rPr lang="en-IN" dirty="0" err="1" smtClean="0">
                <a:solidFill>
                  <a:schemeClr val="bg1"/>
                </a:solidFill>
              </a:rPr>
              <a:t>gelatin</a:t>
            </a:r>
            <a:r>
              <a:rPr lang="en-IN" dirty="0" smtClean="0">
                <a:solidFill>
                  <a:schemeClr val="bg1"/>
                </a:solidFill>
              </a:rPr>
              <a:t> ( </a:t>
            </a:r>
            <a:r>
              <a:rPr lang="en-IN" dirty="0" err="1" smtClean="0">
                <a:solidFill>
                  <a:schemeClr val="bg1"/>
                </a:solidFill>
              </a:rPr>
              <a:t>polygeline</a:t>
            </a:r>
            <a:r>
              <a:rPr lang="en-IN" dirty="0" smtClean="0">
                <a:solidFill>
                  <a:schemeClr val="bg1"/>
                </a:solidFill>
              </a:rPr>
              <a:t>)   </a:t>
            </a:r>
          </a:p>
          <a:p>
            <a:pPr marL="137160" indent="0">
              <a:buFont typeface="Arial" pitchFamily="34" charset="0"/>
              <a:buChar char="•"/>
            </a:pPr>
            <a:endParaRPr lang="en-IN" dirty="0">
              <a:solidFill>
                <a:schemeClr val="bg1"/>
              </a:solidFill>
            </a:endParaRPr>
          </a:p>
          <a:p>
            <a:pPr marL="137160" indent="0">
              <a:buFont typeface="Arial" pitchFamily="34" charset="0"/>
              <a:buChar char="•"/>
            </a:pPr>
            <a:r>
              <a:rPr lang="en-IN" b="1" dirty="0" smtClean="0">
                <a:solidFill>
                  <a:schemeClr val="bg1"/>
                </a:solidFill>
              </a:rPr>
              <a:t>  Composition </a:t>
            </a:r>
            <a:r>
              <a:rPr lang="en-IN" i="1" dirty="0" smtClean="0">
                <a:solidFill>
                  <a:schemeClr val="bg1"/>
                </a:solidFill>
              </a:rPr>
              <a:t>:  </a:t>
            </a:r>
            <a:r>
              <a:rPr lang="en-IN" dirty="0" smtClean="0">
                <a:solidFill>
                  <a:schemeClr val="bg1"/>
                </a:solidFill>
              </a:rPr>
              <a:t>Na, </a:t>
            </a:r>
            <a:r>
              <a:rPr lang="en-IN" dirty="0" err="1" smtClean="0">
                <a:solidFill>
                  <a:schemeClr val="bg1"/>
                </a:solidFill>
              </a:rPr>
              <a:t>Cl</a:t>
            </a:r>
            <a:r>
              <a:rPr lang="en-IN" dirty="0" smtClean="0">
                <a:solidFill>
                  <a:schemeClr val="bg1"/>
                </a:solidFill>
              </a:rPr>
              <a:t>- 145 mEq, Ca 12.5 mEq,  </a:t>
            </a:r>
          </a:p>
          <a:p>
            <a:pPr marL="137160" indent="0"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   potassium  5.1 mEq</a:t>
            </a:r>
          </a:p>
          <a:p>
            <a:pPr marL="137160" indent="0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Font typeface="Arial" pitchFamily="34" charset="0"/>
              <a:buChar char="•"/>
            </a:pPr>
            <a:r>
              <a:rPr lang="en-IN" b="1" i="1" dirty="0" smtClean="0">
                <a:solidFill>
                  <a:schemeClr val="bg1"/>
                </a:solidFill>
              </a:rPr>
              <a:t>  </a:t>
            </a:r>
            <a:r>
              <a:rPr lang="en-IN" b="1" dirty="0" smtClean="0">
                <a:solidFill>
                  <a:schemeClr val="bg1"/>
                </a:solidFill>
              </a:rPr>
              <a:t>Indications</a:t>
            </a:r>
            <a:r>
              <a:rPr lang="en-IN" b="1" i="1" dirty="0" smtClean="0">
                <a:solidFill>
                  <a:schemeClr val="bg1"/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Rapid plasma volume expansion in </a:t>
            </a:r>
            <a:r>
              <a:rPr lang="en-IN" dirty="0" err="1" smtClean="0">
                <a:solidFill>
                  <a:schemeClr val="bg1"/>
                </a:solidFill>
              </a:rPr>
              <a:t>hypovolemia</a:t>
            </a:r>
            <a:endParaRPr lang="en-IN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Volume pre loading in regional </a:t>
            </a:r>
            <a:r>
              <a:rPr lang="en-IN" dirty="0" err="1" smtClean="0">
                <a:solidFill>
                  <a:schemeClr val="bg1"/>
                </a:solidFill>
              </a:rPr>
              <a:t>anesthesia</a:t>
            </a: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en-IN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79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435280" cy="499715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IN" b="1" dirty="0" smtClean="0">
                <a:solidFill>
                  <a:schemeClr val="bg1"/>
                </a:solidFill>
              </a:rPr>
              <a:t>Advantages</a:t>
            </a:r>
            <a:r>
              <a:rPr lang="en-IN" b="1" i="1" dirty="0" smtClean="0">
                <a:solidFill>
                  <a:schemeClr val="bg1"/>
                </a:solidFill>
              </a:rPr>
              <a:t> :</a:t>
            </a: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D</a:t>
            </a:r>
            <a:r>
              <a:rPr lang="en-IN" dirty="0" smtClean="0">
                <a:solidFill>
                  <a:schemeClr val="bg1"/>
                </a:solidFill>
              </a:rPr>
              <a:t>oes not interfere with coagulation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 Remains in blood for 4 to 5 </a:t>
            </a:r>
            <a:r>
              <a:rPr lang="en-IN" dirty="0" err="1" smtClean="0">
                <a:solidFill>
                  <a:schemeClr val="bg1"/>
                </a:solidFill>
              </a:rPr>
              <a:t>hrs</a:t>
            </a:r>
            <a:endParaRPr lang="en-IN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>
                <a:solidFill>
                  <a:schemeClr val="bg1"/>
                </a:solidFill>
              </a:rPr>
              <a:t> </a:t>
            </a:r>
            <a:r>
              <a:rPr lang="en-IN" dirty="0" smtClean="0">
                <a:solidFill>
                  <a:schemeClr val="bg1"/>
                </a:solidFill>
              </a:rPr>
              <a:t>Infusion of 1000ml expands plasma volume by        300 to 350 ml</a:t>
            </a:r>
          </a:p>
          <a:p>
            <a:pPr marL="137160" indent="0">
              <a:buNone/>
            </a:pPr>
            <a:endParaRPr lang="en-IN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en-IN" b="1" dirty="0">
                <a:solidFill>
                  <a:schemeClr val="bg1"/>
                </a:solidFill>
              </a:rPr>
              <a:t>Side effects :</a:t>
            </a: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solidFill>
                  <a:schemeClr val="bg1"/>
                </a:solidFill>
              </a:rPr>
              <a:t>Hypersensitivity reaction</a:t>
            </a:r>
            <a:endParaRPr lang="en-IN" dirty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en-IN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6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Surgical procedure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/>
          <a:lstStyle/>
          <a:p>
            <a:pPr marL="651510" indent="-51435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Pre operative</a:t>
            </a:r>
            <a:r>
              <a:rPr lang="en-US" b="1" dirty="0" smtClean="0">
                <a:solidFill>
                  <a:schemeClr val="bg1"/>
                </a:solidFill>
              </a:rPr>
              <a:t>-</a:t>
            </a:r>
            <a:r>
              <a:rPr lang="en-IN" dirty="0" smtClean="0">
                <a:solidFill>
                  <a:schemeClr val="bg1"/>
                </a:solidFill>
              </a:rPr>
              <a:t> 3 points should be consider</a:t>
            </a:r>
          </a:p>
          <a:p>
            <a:pPr marL="651510" indent="-514350">
              <a:buFont typeface="+mj-lt"/>
              <a:buAutoNum type="arabicParenR"/>
            </a:pPr>
            <a:r>
              <a:rPr lang="en-US" dirty="0" smtClean="0">
                <a:solidFill>
                  <a:schemeClr val="bg1"/>
                </a:solidFill>
              </a:rPr>
              <a:t>Correction of </a:t>
            </a:r>
            <a:r>
              <a:rPr lang="en-US" dirty="0" err="1" smtClean="0">
                <a:solidFill>
                  <a:schemeClr val="bg1"/>
                </a:solidFill>
              </a:rPr>
              <a:t>hypovolaemia</a:t>
            </a:r>
            <a:r>
              <a:rPr lang="en-US" dirty="0" smtClean="0">
                <a:solidFill>
                  <a:schemeClr val="bg1"/>
                </a:solidFill>
              </a:rPr>
              <a:t> (NS, RL DNS,5%Dextrose)</a:t>
            </a:r>
          </a:p>
          <a:p>
            <a:pPr marL="651510" indent="-514350">
              <a:buFont typeface="+mj-lt"/>
              <a:buAutoNum type="arabicParenR"/>
            </a:pPr>
            <a:r>
              <a:rPr lang="en-US" dirty="0" smtClean="0">
                <a:solidFill>
                  <a:schemeClr val="bg1"/>
                </a:solidFill>
              </a:rPr>
              <a:t>Correction of </a:t>
            </a:r>
            <a:r>
              <a:rPr lang="en-US" dirty="0" err="1" smtClean="0">
                <a:solidFill>
                  <a:schemeClr val="bg1"/>
                </a:solidFill>
              </a:rPr>
              <a:t>anaemia</a:t>
            </a:r>
            <a:r>
              <a:rPr lang="en-US" dirty="0" smtClean="0">
                <a:solidFill>
                  <a:schemeClr val="bg1"/>
                </a:solidFill>
              </a:rPr>
              <a:t> ( BT 48 to 72 hrs prior to surgery)</a:t>
            </a:r>
          </a:p>
          <a:p>
            <a:pPr marL="651510" indent="-514350">
              <a:buFont typeface="+mj-lt"/>
              <a:buAutoNum type="arabicParenR"/>
            </a:pPr>
            <a:r>
              <a:rPr lang="en-US" dirty="0" smtClean="0">
                <a:solidFill>
                  <a:schemeClr val="bg1"/>
                </a:solidFill>
              </a:rPr>
              <a:t> Correction of other disorders( fluid overload, </a:t>
            </a:r>
            <a:r>
              <a:rPr lang="en-US" dirty="0" err="1" smtClean="0">
                <a:solidFill>
                  <a:schemeClr val="bg1"/>
                </a:solidFill>
              </a:rPr>
              <a:t>hypokalemia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marL="651510" indent="-51435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Intra operative-</a:t>
            </a:r>
          </a:p>
          <a:p>
            <a:pPr marL="65151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Volume to be replaced for starvation fluid deficit-</a:t>
            </a:r>
          </a:p>
          <a:p>
            <a:pPr marL="65151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Duration of starvation(hrs)x 2ml/kg body wt</a:t>
            </a:r>
          </a:p>
          <a:p>
            <a:pPr marL="651510" indent="-514350">
              <a:buNone/>
            </a:pPr>
            <a:endParaRPr lang="en-US" dirty="0" smtClean="0"/>
          </a:p>
          <a:p>
            <a:pPr marL="651510" indent="-514350">
              <a:buNone/>
            </a:pPr>
            <a:endParaRPr lang="en-US" dirty="0" smtClean="0"/>
          </a:p>
          <a:p>
            <a:pPr marL="651510" indent="-514350">
              <a:buFont typeface="+mj-lt"/>
              <a:buAutoNum type="arabicParenR"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Maintenance volume for intraoperative period-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Duration of surgery(hrs)x2ml/kg body wt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Fluid required to correct intraoperative fluid loss due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to tissue dissection or hemorrhage depends on the type of surgery-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bg1"/>
                </a:solidFill>
              </a:rPr>
              <a:t>    Type of surgery                     fluid volume(ml/kg/hr)</a:t>
            </a:r>
            <a:endParaRPr lang="en-US" dirty="0" smtClean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lphaLcParenR"/>
            </a:pPr>
            <a:r>
              <a:rPr lang="en-US" dirty="0" smtClean="0">
                <a:solidFill>
                  <a:schemeClr val="bg1"/>
                </a:solidFill>
              </a:rPr>
              <a:t>Least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trauma                                  nil</a:t>
            </a:r>
          </a:p>
          <a:p>
            <a:pPr marL="651510" indent="-514350">
              <a:buFont typeface="+mj-lt"/>
              <a:buAutoNum type="alphaLcParenR"/>
            </a:pPr>
            <a:r>
              <a:rPr lang="en-US" dirty="0" smtClean="0">
                <a:solidFill>
                  <a:schemeClr val="bg1"/>
                </a:solidFill>
              </a:rPr>
              <a:t> minimal trauma                             4</a:t>
            </a:r>
          </a:p>
          <a:p>
            <a:pPr marL="651510" indent="-514350">
              <a:buFont typeface="+mj-lt"/>
              <a:buAutoNum type="alphaLcParenR"/>
            </a:pPr>
            <a:r>
              <a:rPr lang="en-US" dirty="0" smtClean="0">
                <a:solidFill>
                  <a:schemeClr val="bg1"/>
                </a:solidFill>
              </a:rPr>
              <a:t>Moderate trauma                            6</a:t>
            </a:r>
          </a:p>
          <a:p>
            <a:pPr marL="651510" indent="-514350">
              <a:buFont typeface="+mj-lt"/>
              <a:buAutoNum type="alphaLcParenR"/>
            </a:pPr>
            <a:r>
              <a:rPr lang="en-US" dirty="0" smtClean="0">
                <a:solidFill>
                  <a:schemeClr val="bg1"/>
                </a:solidFill>
              </a:rPr>
              <a:t>Severe trauma                                 10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00042"/>
            <a:ext cx="8786874" cy="6143668"/>
          </a:xfrm>
        </p:spPr>
        <p:txBody>
          <a:bodyPr/>
          <a:lstStyle/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Post operative-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Usual prescription of postoperative iv fluid in NPO patients :</a:t>
            </a:r>
          </a:p>
          <a:p>
            <a:pPr marL="651510" indent="-514350">
              <a:buNone/>
            </a:pPr>
            <a:r>
              <a:rPr lang="en-US" i="1" dirty="0" smtClean="0">
                <a:solidFill>
                  <a:schemeClr val="bg1"/>
                </a:solidFill>
              </a:rPr>
              <a:t>First 24 hr of surgery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pPr marL="65151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      2 lit 5%-dextrose or 1.5 lit 5% </a:t>
            </a:r>
            <a:r>
              <a:rPr lang="en-US" dirty="0" err="1" smtClean="0">
                <a:solidFill>
                  <a:schemeClr val="bg1"/>
                </a:solidFill>
              </a:rPr>
              <a:t>dextros</a:t>
            </a:r>
            <a:r>
              <a:rPr lang="en-US" dirty="0" smtClean="0">
                <a:solidFill>
                  <a:schemeClr val="bg1"/>
                </a:solidFill>
              </a:rPr>
              <a:t>+ 500ml NS</a:t>
            </a:r>
          </a:p>
          <a:p>
            <a:pPr marL="651510" indent="-514350">
              <a:buNone/>
            </a:pPr>
            <a:r>
              <a:rPr lang="en-US" i="1" dirty="0" smtClean="0">
                <a:solidFill>
                  <a:schemeClr val="bg1"/>
                </a:solidFill>
              </a:rPr>
              <a:t>Second post operative day:</a:t>
            </a:r>
          </a:p>
          <a:p>
            <a:pPr marL="65151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       2 lit of 5%dextrose +1 lit 0.9% NS</a:t>
            </a:r>
          </a:p>
          <a:p>
            <a:pPr marL="651510" indent="-514350">
              <a:buNone/>
            </a:pPr>
            <a:r>
              <a:rPr lang="en-US" i="1" dirty="0" smtClean="0">
                <a:solidFill>
                  <a:schemeClr val="bg1"/>
                </a:solidFill>
              </a:rPr>
              <a:t>Third post operative day:</a:t>
            </a:r>
          </a:p>
          <a:p>
            <a:pPr marL="65151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Similar fluid + 40-60 </a:t>
            </a:r>
            <a:r>
              <a:rPr lang="en-US" dirty="0" err="1" smtClean="0">
                <a:solidFill>
                  <a:schemeClr val="bg1"/>
                </a:solidFill>
              </a:rPr>
              <a:t>meq</a:t>
            </a:r>
            <a:r>
              <a:rPr lang="en-US" dirty="0" smtClean="0">
                <a:solidFill>
                  <a:schemeClr val="bg1"/>
                </a:solidFill>
              </a:rPr>
              <a:t> potassium/day</a:t>
            </a:r>
          </a:p>
          <a:p>
            <a:pPr marL="651510" indent="-514350">
              <a:buNone/>
            </a:pPr>
            <a:endParaRPr lang="en-US" dirty="0" smtClean="0"/>
          </a:p>
          <a:p>
            <a:pPr marL="65151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C000"/>
                </a:solidFill>
              </a:rPr>
              <a:t>COMPLICATIONS OF I.V. FLUID THERAPY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endParaRPr lang="en-IN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IN" dirty="0"/>
              <a:t> </a:t>
            </a:r>
            <a:r>
              <a:rPr lang="en-IN" b="1" dirty="0">
                <a:solidFill>
                  <a:schemeClr val="bg1"/>
                </a:solidFill>
              </a:rPr>
              <a:t>L</a:t>
            </a:r>
            <a:r>
              <a:rPr lang="en-IN" b="1" dirty="0" smtClean="0">
                <a:solidFill>
                  <a:schemeClr val="bg1"/>
                </a:solidFill>
              </a:rPr>
              <a:t>ocal</a:t>
            </a:r>
            <a:r>
              <a:rPr lang="en-IN" dirty="0" smtClean="0">
                <a:solidFill>
                  <a:schemeClr val="bg1"/>
                </a:solidFill>
              </a:rPr>
              <a:t> : haematoma , infusion phlebitis, Infiltration, nerve damage</a:t>
            </a:r>
          </a:p>
          <a:p>
            <a:pPr>
              <a:buFont typeface="Arial" pitchFamily="34" charset="0"/>
              <a:buChar char="•"/>
            </a:pPr>
            <a:r>
              <a:rPr lang="en-IN" b="1" dirty="0" smtClean="0">
                <a:solidFill>
                  <a:schemeClr val="bg1"/>
                </a:solidFill>
              </a:rPr>
              <a:t> Systemic </a:t>
            </a:r>
            <a:r>
              <a:rPr lang="en-IN" dirty="0" smtClean="0">
                <a:solidFill>
                  <a:schemeClr val="bg1"/>
                </a:solidFill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chemeClr val="bg1"/>
                </a:solidFill>
              </a:rPr>
              <a:t>circulatory overload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chemeClr val="bg1"/>
                </a:solidFill>
              </a:rPr>
              <a:t>air embolism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chemeClr val="bg1"/>
                </a:solidFill>
              </a:rPr>
              <a:t>Septicaemia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olidFill>
                  <a:schemeClr val="bg1"/>
                </a:solidFill>
              </a:rPr>
              <a:t>others – fluid contamination, mixing of          incompatible drugs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3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Infiltration (local)</a:t>
            </a:r>
          </a:p>
        </p:txBody>
      </p:sp>
      <p:sp>
        <p:nvSpPr>
          <p:cNvPr id="11776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215370" cy="928694"/>
          </a:xfrm>
        </p:spPr>
        <p:txBody>
          <a:bodyPr>
            <a:normAutofit/>
          </a:bodyPr>
          <a:lstStyle/>
          <a:p>
            <a:r>
              <a:rPr lang="en-US" cap="none" dirty="0" smtClean="0">
                <a:solidFill>
                  <a:schemeClr val="bg1"/>
                </a:solidFill>
              </a:rPr>
              <a:t>Escape of fluid from vein into tissue after </a:t>
            </a:r>
            <a:r>
              <a:rPr lang="en-US" cap="none" dirty="0" err="1" smtClean="0">
                <a:solidFill>
                  <a:schemeClr val="bg1"/>
                </a:solidFill>
              </a:rPr>
              <a:t>i</a:t>
            </a:r>
            <a:r>
              <a:rPr lang="en-US" cap="none" dirty="0" smtClean="0">
                <a:solidFill>
                  <a:schemeClr val="bg1"/>
                </a:solidFill>
              </a:rPr>
              <a:t>/v </a:t>
            </a:r>
            <a:r>
              <a:rPr lang="en-US" cap="none" dirty="0" err="1" smtClean="0">
                <a:solidFill>
                  <a:schemeClr val="bg1"/>
                </a:solidFill>
              </a:rPr>
              <a:t>canula</a:t>
            </a:r>
            <a:r>
              <a:rPr lang="en-US" cap="none" dirty="0" smtClean="0">
                <a:solidFill>
                  <a:schemeClr val="bg1"/>
                </a:solidFill>
              </a:rPr>
              <a:t>  dislodges from the vein</a:t>
            </a:r>
          </a:p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Symptoms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Edema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Localized pain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Coolness to site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Blanching at the site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Flow stops or slows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406719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Treatment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Discontinue IV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Select alternate site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Apply heat to site</a:t>
            </a:r>
          </a:p>
          <a:p>
            <a:pPr lvl="1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Prevention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Secure catheter properly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Limit limb movement</a:t>
            </a:r>
          </a:p>
          <a:p>
            <a:pPr lvl="1"/>
            <a:endParaRPr lang="en-US" dirty="0"/>
          </a:p>
          <a:p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6060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Phlebitis</a:t>
            </a:r>
          </a:p>
        </p:txBody>
      </p:sp>
      <p:sp>
        <p:nvSpPr>
          <p:cNvPr id="12186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57200" y="1535112"/>
            <a:ext cx="8363272" cy="75088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Inflammation of a vein due to bacterial, chemical or mechanical irritation</a:t>
            </a:r>
          </a:p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Symptoms 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Pain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Redness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solidFill>
                  <a:schemeClr val="bg1"/>
                </a:solidFill>
              </a:rPr>
              <a:t>Warmth </a:t>
            </a:r>
            <a:r>
              <a:rPr lang="en-US" dirty="0">
                <a:solidFill>
                  <a:schemeClr val="bg1"/>
                </a:solidFill>
              </a:rPr>
              <a:t>along the area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Vein feels hard</a:t>
            </a:r>
          </a:p>
          <a:p>
            <a:pPr>
              <a:buFont typeface="Wingdings" pitchFamily="2" charset="2"/>
              <a:buChar char="v"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Treatment 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Discontinue </a:t>
            </a:r>
            <a:r>
              <a:rPr lang="en-US" dirty="0" smtClean="0">
                <a:solidFill>
                  <a:schemeClr val="bg1"/>
                </a:solidFill>
              </a:rPr>
              <a:t>IV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solidFill>
                  <a:schemeClr val="bg1"/>
                </a:solidFill>
              </a:rPr>
              <a:t>antibiotics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Prevention </a:t>
            </a:r>
            <a:endParaRPr lang="en-US" b="1" dirty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Ensure aseptic technique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Place date and time on </a:t>
            </a:r>
            <a:r>
              <a:rPr lang="en-US" dirty="0" smtClean="0">
                <a:solidFill>
                  <a:schemeClr val="bg1"/>
                </a:solidFill>
              </a:rPr>
              <a:t>tape</a:t>
            </a:r>
            <a:endParaRPr lang="en-US" dirty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8444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Nerve Damage (local)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79512" y="2420888"/>
            <a:ext cx="8507288" cy="3705275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Results from compressing nerves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  Symptom</a:t>
            </a:r>
            <a:endParaRPr lang="en-US" b="1" dirty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dirty="0">
                <a:solidFill>
                  <a:schemeClr val="bg1"/>
                </a:solidFill>
              </a:rPr>
              <a:t>Numbness to fingers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Treatment</a:t>
            </a:r>
            <a:endParaRPr lang="en-US" b="1" dirty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dirty="0">
                <a:solidFill>
                  <a:schemeClr val="bg1"/>
                </a:solidFill>
              </a:rPr>
              <a:t>Reposition or loosen </a:t>
            </a:r>
            <a:r>
              <a:rPr lang="en-US" dirty="0" smtClean="0">
                <a:solidFill>
                  <a:schemeClr val="bg1"/>
                </a:solidFill>
              </a:rPr>
              <a:t>the arm 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Prevention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Ensure </a:t>
            </a:r>
            <a:r>
              <a:rPr lang="en-US" dirty="0">
                <a:solidFill>
                  <a:schemeClr val="bg1"/>
                </a:solidFill>
              </a:rPr>
              <a:t>tape is not applied too tight</a:t>
            </a:r>
          </a:p>
          <a:p>
            <a:pPr>
              <a:buFont typeface="Arial" pitchFamily="34" charset="0"/>
              <a:buChar char="•"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543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36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Circulatory Overload (systemic</a:t>
            </a:r>
            <a:r>
              <a:rPr lang="en-US" dirty="0"/>
              <a:t>)</a:t>
            </a:r>
          </a:p>
        </p:txBody>
      </p:sp>
      <p:sp>
        <p:nvSpPr>
          <p:cNvPr id="129037" name="Rectangle 13"/>
          <p:cNvSpPr>
            <a:spLocks noGrp="1" noChangeArrowheads="1"/>
          </p:cNvSpPr>
          <p:nvPr>
            <p:ph idx="1"/>
          </p:nvPr>
        </p:nvSpPr>
        <p:spPr>
          <a:xfrm>
            <a:off x="609600" y="2132856"/>
            <a:ext cx="7772400" cy="272648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Results from infusing IV fluid too </a:t>
            </a:r>
            <a:r>
              <a:rPr lang="en-US" dirty="0" smtClean="0">
                <a:solidFill>
                  <a:schemeClr val="bg1"/>
                </a:solidFill>
              </a:rPr>
              <a:t>rapidly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Increased </a:t>
            </a:r>
            <a:r>
              <a:rPr lang="en-US" dirty="0">
                <a:solidFill>
                  <a:schemeClr val="bg1"/>
                </a:solidFill>
              </a:rPr>
              <a:t>fluid volume leading to heart failure and pulmonary edema.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475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62" name="Rectangle 1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Circulatory Overload (systemic</a:t>
            </a:r>
            <a:r>
              <a:rPr lang="en-US" dirty="0"/>
              <a:t>)</a:t>
            </a:r>
          </a:p>
        </p:txBody>
      </p:sp>
      <p:sp>
        <p:nvSpPr>
          <p:cNvPr id="130063" name="Rectangle 15"/>
          <p:cNvSpPr>
            <a:spLocks noGrp="1" noChangeArrowheads="1"/>
          </p:cNvSpPr>
          <p:nvPr>
            <p:ph sz="half" idx="1"/>
          </p:nvPr>
        </p:nvSpPr>
        <p:spPr>
          <a:xfrm>
            <a:off x="457200" y="1600201"/>
            <a:ext cx="4038600" cy="218884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SYMPTOMS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Headache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Venous distention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Increased B/P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Cyanosis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Anxiety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Pulmonary edema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Dyspnea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0064" name="Rectangle 16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85216" lvl="1" indent="0">
              <a:buNone/>
            </a:pPr>
            <a:endParaRPr lang="en-US" sz="3400" dirty="0"/>
          </a:p>
          <a:p>
            <a:pPr>
              <a:buFont typeface="Arial" pitchFamily="34" charset="0"/>
              <a:buChar char="•"/>
            </a:pPr>
            <a:r>
              <a:rPr lang="en-US" sz="3800" b="1" dirty="0">
                <a:solidFill>
                  <a:schemeClr val="bg1"/>
                </a:solidFill>
              </a:rPr>
              <a:t>Treatment</a:t>
            </a:r>
            <a:r>
              <a:rPr lang="en-US" sz="5900" b="1" dirty="0">
                <a:solidFill>
                  <a:schemeClr val="bg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Slow down flow rate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Place </a:t>
            </a:r>
            <a:r>
              <a:rPr lang="en-US" sz="3000" dirty="0" err="1" smtClean="0">
                <a:solidFill>
                  <a:schemeClr val="bg1"/>
                </a:solidFill>
              </a:rPr>
              <a:t>Pt</a:t>
            </a: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en-US" sz="3000" dirty="0">
                <a:solidFill>
                  <a:schemeClr val="bg1"/>
                </a:solidFill>
              </a:rPr>
              <a:t>in high Fowlers position</a:t>
            </a:r>
          </a:p>
          <a:p>
            <a:pPr>
              <a:buFont typeface="Arial" pitchFamily="34" charset="0"/>
              <a:buChar char="•"/>
            </a:pPr>
            <a:r>
              <a:rPr lang="en-US" sz="3800" b="1" dirty="0">
                <a:solidFill>
                  <a:schemeClr val="bg1"/>
                </a:solidFill>
              </a:rPr>
              <a:t>Prevention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Monitor and control flow rate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36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94397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Embolism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6779096" cy="75088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Air introduced into the blood through the IV tubing</a:t>
            </a:r>
          </a:p>
          <a:p>
            <a:endParaRPr lang="en-IN" dirty="0"/>
          </a:p>
        </p:txBody>
      </p:sp>
      <p:sp>
        <p:nvSpPr>
          <p:cNvPr id="133132" name="Rectangle 12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Symptoms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Cyanosis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Hypotension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Weak and rapid pulse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Shortness of breath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Tachypnea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Numbness </a:t>
            </a:r>
            <a:r>
              <a:rPr lang="en-US" dirty="0">
                <a:solidFill>
                  <a:schemeClr val="bg1"/>
                </a:solidFill>
              </a:rPr>
              <a:t>to </a:t>
            </a:r>
            <a:r>
              <a:rPr lang="en-US" dirty="0" smtClean="0">
                <a:solidFill>
                  <a:schemeClr val="bg1"/>
                </a:solidFill>
              </a:rPr>
              <a:t>fingers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Treatment</a:t>
            </a:r>
            <a:endParaRPr lang="en-US" b="1" dirty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Reposition or </a:t>
            </a:r>
            <a:r>
              <a:rPr lang="en-US" dirty="0" smtClean="0">
                <a:solidFill>
                  <a:schemeClr val="bg1"/>
                </a:solidFill>
              </a:rPr>
              <a:t>loosen the </a:t>
            </a:r>
            <a:r>
              <a:rPr lang="en-US" dirty="0">
                <a:solidFill>
                  <a:schemeClr val="bg1"/>
                </a:solidFill>
              </a:rPr>
              <a:t>arm </a:t>
            </a:r>
          </a:p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Prevention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Ensure </a:t>
            </a:r>
            <a:r>
              <a:rPr lang="en-US" dirty="0" smtClean="0">
                <a:solidFill>
                  <a:schemeClr val="bg1"/>
                </a:solidFill>
              </a:rPr>
              <a:t>that iv system is air free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6858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44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9150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Systemic infection</a:t>
            </a:r>
          </a:p>
        </p:txBody>
      </p:sp>
      <p:sp>
        <p:nvSpPr>
          <p:cNvPr id="136207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357158" y="2071678"/>
            <a:ext cx="4040188" cy="3763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Symptoms</a:t>
            </a:r>
            <a:endParaRPr lang="en-US" b="1" dirty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Sudden rise in temp and pulse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Chills and shaking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Blood pressure changes</a:t>
            </a:r>
          </a:p>
          <a:p>
            <a:pPr lvl="1">
              <a:buFont typeface="Wingdings" pitchFamily="2" charset="2"/>
              <a:buChar char="v"/>
            </a:pPr>
            <a:endParaRPr lang="en-US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v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2" y="2071678"/>
            <a:ext cx="4041775" cy="37639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Treatment </a:t>
            </a:r>
            <a:endParaRPr lang="en-US" b="1" dirty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Look for Sources of </a:t>
            </a:r>
            <a:r>
              <a:rPr lang="en-US" dirty="0" smtClean="0">
                <a:solidFill>
                  <a:schemeClr val="bg1"/>
                </a:solidFill>
              </a:rPr>
              <a:t>Infection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solidFill>
                  <a:schemeClr val="bg1"/>
                </a:solidFill>
              </a:rPr>
              <a:t>Give antibiotics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solidFill>
                  <a:schemeClr val="bg1"/>
                </a:solidFill>
              </a:rPr>
              <a:t>Restart </a:t>
            </a:r>
            <a:r>
              <a:rPr lang="en-US" dirty="0">
                <a:solidFill>
                  <a:schemeClr val="bg1"/>
                </a:solidFill>
              </a:rPr>
              <a:t>in other site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Prevention 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Use aseptic technique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Date/Time on </a:t>
            </a:r>
            <a:r>
              <a:rPr lang="en-US" dirty="0" smtClean="0">
                <a:solidFill>
                  <a:schemeClr val="bg1"/>
                </a:solidFill>
              </a:rPr>
              <a:t>Catheter 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v"/>
            </a:pPr>
            <a:endParaRPr lang="en-US" dirty="0">
              <a:solidFill>
                <a:schemeClr val="bg1"/>
              </a:solidFill>
            </a:endParaRPr>
          </a:p>
          <a:p>
            <a:endParaRPr lang="en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4623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IN AYURVEDA…..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i-IN" sz="5400" dirty="0" smtClean="0">
                <a:solidFill>
                  <a:schemeClr val="bg1"/>
                </a:solidFill>
              </a:rPr>
              <a:t>मधु पक्व लोस्टमॆव च जले </a:t>
            </a:r>
          </a:p>
          <a:p>
            <a:pPr>
              <a:buNone/>
            </a:pPr>
            <a:r>
              <a:rPr lang="hi-IN" sz="5400" dirty="0" smtClean="0">
                <a:solidFill>
                  <a:schemeClr val="bg1"/>
                </a:solidFill>
              </a:rPr>
              <a:t>स्थितम शीतलं पेयम्</a:t>
            </a:r>
            <a:r>
              <a:rPr lang="en-US" sz="5400" smtClean="0">
                <a:solidFill>
                  <a:schemeClr val="bg1"/>
                </a:solidFill>
              </a:rPr>
              <a:t> </a:t>
            </a:r>
            <a:endParaRPr lang="hi-IN" sz="54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i-IN" sz="5400" dirty="0" smtClean="0">
                <a:solidFill>
                  <a:schemeClr val="bg1"/>
                </a:solidFill>
              </a:rPr>
              <a:t>				(च०चि० २२/४२) 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738538"/>
          </a:xfrm>
        </p:spPr>
        <p:txBody>
          <a:bodyPr>
            <a:normAutofit fontScale="90000"/>
          </a:bodyPr>
          <a:lstStyle/>
          <a:p>
            <a: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IN" sz="9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IN" sz="10700" i="1" dirty="0" smtClean="0">
                <a:solidFill>
                  <a:srgbClr val="C00000"/>
                </a:solidFill>
              </a:rPr>
              <a:t>Thank you</a:t>
            </a:r>
            <a:endParaRPr lang="en-IN" sz="10700" i="1" dirty="0">
              <a:solidFill>
                <a:srgbClr val="C00000"/>
              </a:solidFill>
            </a:endParaRPr>
          </a:p>
        </p:txBody>
      </p:sp>
      <p:pic>
        <p:nvPicPr>
          <p:cNvPr id="3" name="Picture 2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85728"/>
            <a:ext cx="7929618" cy="478634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https://tatvakrishna.com/ppt-pdf/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326B0-B9C2-4FD0-B010-21B7DD78CFC4}" type="slidenum">
              <a:rPr lang="en-IN" smtClean="0"/>
              <a:pPr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2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4183</TotalTime>
  <Words>2222</Words>
  <Application>Microsoft Office PowerPoint</Application>
  <PresentationFormat>On-screen Show (4:3)</PresentationFormat>
  <Paragraphs>561</Paragraphs>
  <Slides>47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</vt:lpstr>
      <vt:lpstr>Book Antiqua</vt:lpstr>
      <vt:lpstr>Calibri</vt:lpstr>
      <vt:lpstr>Lucida Sans</vt:lpstr>
      <vt:lpstr>Mangal</vt:lpstr>
      <vt:lpstr>Tahoma</vt:lpstr>
      <vt:lpstr>Wingdings</vt:lpstr>
      <vt:lpstr>Wingdings 2</vt:lpstr>
      <vt:lpstr>Wingdings 3</vt:lpstr>
      <vt:lpstr>Apex</vt:lpstr>
      <vt:lpstr>  </vt:lpstr>
      <vt:lpstr>Introduction</vt:lpstr>
      <vt:lpstr>PowerPoint Presentation</vt:lpstr>
      <vt:lpstr>PowerPoint Presentation</vt:lpstr>
      <vt:lpstr> Electrolyte conc. Of body fluid   Electrolytes        ECF                 ICF</vt:lpstr>
      <vt:lpstr>Fluid rate calculation </vt:lpstr>
      <vt:lpstr>Replacement </vt:lpstr>
      <vt:lpstr>Dehyration</vt:lpstr>
      <vt:lpstr>% of Dehydration</vt:lpstr>
      <vt:lpstr>Maintenance</vt:lpstr>
      <vt:lpstr>Ongoing losses </vt:lpstr>
      <vt:lpstr>Calcultions for drip management</vt:lpstr>
      <vt:lpstr>IV Infusion Method</vt:lpstr>
      <vt:lpstr>Types of fluids</vt:lpstr>
      <vt:lpstr>Crystalloids </vt:lpstr>
      <vt:lpstr>5 % dextrose </vt:lpstr>
      <vt:lpstr>PowerPoint Presentation</vt:lpstr>
      <vt:lpstr>Isotonic saline(0.9 % NS)</vt:lpstr>
      <vt:lpstr>Indications of NS </vt:lpstr>
      <vt:lpstr>DNS</vt:lpstr>
      <vt:lpstr>Ringer’s lactate </vt:lpstr>
      <vt:lpstr>PowerPoint Presentation</vt:lpstr>
      <vt:lpstr>PowerPoint Presentation</vt:lpstr>
      <vt:lpstr>Isolyte fluids </vt:lpstr>
      <vt:lpstr>PowerPoint Presentation</vt:lpstr>
      <vt:lpstr>PowerPoint Presentation</vt:lpstr>
      <vt:lpstr>Colloids </vt:lpstr>
      <vt:lpstr>Albumin </vt:lpstr>
      <vt:lpstr>PowerPoint Presentation</vt:lpstr>
      <vt:lpstr>Dextran </vt:lpstr>
      <vt:lpstr>PowerPoint Presentation</vt:lpstr>
      <vt:lpstr>PowerPoint Presentation</vt:lpstr>
      <vt:lpstr>Gelatin polymers( haemaccel)</vt:lpstr>
      <vt:lpstr>PowerPoint Presentation</vt:lpstr>
      <vt:lpstr>Surgical procedure</vt:lpstr>
      <vt:lpstr>PowerPoint Presentation</vt:lpstr>
      <vt:lpstr>PowerPoint Presentation</vt:lpstr>
      <vt:lpstr>COMPLICATIONS OF I.V. FLUID THERAPY</vt:lpstr>
      <vt:lpstr>Infiltration (local)</vt:lpstr>
      <vt:lpstr>Phlebitis</vt:lpstr>
      <vt:lpstr>Nerve Damage (local)</vt:lpstr>
      <vt:lpstr>Circulatory Overload (systemic)</vt:lpstr>
      <vt:lpstr>Circulatory Overload (systemic)</vt:lpstr>
      <vt:lpstr>Air Embolism</vt:lpstr>
      <vt:lpstr>Systemic infection</vt:lpstr>
      <vt:lpstr>IN AYURVEDA…..</vt:lpstr>
      <vt:lpstr>     Thank you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Intravenous fluids  - crystalloids and cooloids</dc:title>
  <dc:creator>OMAR</dc:creator>
  <cp:lastModifiedBy>DR R.K SINGH</cp:lastModifiedBy>
  <cp:revision>306</cp:revision>
  <dcterms:created xsi:type="dcterms:W3CDTF">2013-03-28T10:12:51Z</dcterms:created>
  <dcterms:modified xsi:type="dcterms:W3CDTF">2026-02-04T14:17:54Z</dcterms:modified>
</cp:coreProperties>
</file>